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7" r:id="rId1"/>
  </p:sldMasterIdLst>
  <p:notesMasterIdLst>
    <p:notesMasterId r:id="rId36"/>
  </p:notesMasterIdLst>
  <p:sldIdLst>
    <p:sldId id="256" r:id="rId2"/>
    <p:sldId id="257" r:id="rId3"/>
    <p:sldId id="286" r:id="rId4"/>
    <p:sldId id="292" r:id="rId5"/>
    <p:sldId id="287" r:id="rId6"/>
    <p:sldId id="272" r:id="rId7"/>
    <p:sldId id="273" r:id="rId8"/>
    <p:sldId id="274" r:id="rId9"/>
    <p:sldId id="275" r:id="rId10"/>
    <p:sldId id="276" r:id="rId11"/>
    <p:sldId id="270" r:id="rId12"/>
    <p:sldId id="267" r:id="rId13"/>
    <p:sldId id="268" r:id="rId14"/>
    <p:sldId id="269" r:id="rId15"/>
    <p:sldId id="281" r:id="rId16"/>
    <p:sldId id="288" r:id="rId17"/>
    <p:sldId id="284" r:id="rId18"/>
    <p:sldId id="278" r:id="rId19"/>
    <p:sldId id="293" r:id="rId20"/>
    <p:sldId id="289" r:id="rId21"/>
    <p:sldId id="279" r:id="rId22"/>
    <p:sldId id="285" r:id="rId23"/>
    <p:sldId id="295" r:id="rId24"/>
    <p:sldId id="258" r:id="rId25"/>
    <p:sldId id="263" r:id="rId26"/>
    <p:sldId id="265" r:id="rId27"/>
    <p:sldId id="266" r:id="rId28"/>
    <p:sldId id="259" r:id="rId29"/>
    <p:sldId id="282" r:id="rId30"/>
    <p:sldId id="283" r:id="rId31"/>
    <p:sldId id="260" r:id="rId32"/>
    <p:sldId id="261" r:id="rId33"/>
    <p:sldId id="262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0357" autoAdjust="0"/>
  </p:normalViewPr>
  <p:slideViewPr>
    <p:cSldViewPr snapToGrid="0" snapToObjects="1">
      <p:cViewPr varScale="1">
        <p:scale>
          <a:sx n="70" d="100"/>
          <a:sy n="70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4A2D2-9EAE-3B4F-A15D-169DB9E52AA2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C1E43-D9B2-4F43-AA6C-B88E07581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 min</a:t>
            </a:r>
          </a:p>
          <a:p>
            <a:r>
              <a:rPr lang="en-US" dirty="0" smtClean="0"/>
              <a:t>10 </a:t>
            </a:r>
            <a:r>
              <a:rPr lang="el-GR" baseline="0" dirty="0" err="1" smtClean="0"/>
              <a:t>εργασιες</a:t>
            </a:r>
            <a:r>
              <a:rPr lang="el-GR" baseline="0" dirty="0" smtClean="0"/>
              <a:t> (1 </a:t>
            </a:r>
            <a:r>
              <a:rPr lang="el-GR" baseline="0" dirty="0" err="1" smtClean="0"/>
              <a:t>λεπτο</a:t>
            </a:r>
            <a:r>
              <a:rPr lang="el-GR" baseline="0" dirty="0" smtClean="0"/>
              <a:t> παρουσίαση και πως επηρεάζει την </a:t>
            </a:r>
            <a:r>
              <a:rPr lang="el-GR" baseline="0" dirty="0" err="1" smtClean="0"/>
              <a:t>καθημερακλινικ´η</a:t>
            </a:r>
            <a:r>
              <a:rPr lang="el-GR" baseline="0" dirty="0" smtClean="0"/>
              <a:t> πρακτική    &amp; 1 λεπτό συζήτηση με το ακροατήριο)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>
                <a:sym typeface="Wingdings" pitchFamily="2" charset="2"/>
              </a:rPr>
              <a:t>Primary endpoint  </a:t>
            </a:r>
            <a:r>
              <a:rPr lang="el-GR" baseline="0" dirty="0" smtClean="0">
                <a:sym typeface="Wingdings" pitchFamily="2" charset="2"/>
              </a:rPr>
              <a:t>πρωτεύον καταληκτικό σημείο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inferior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l-GR" baseline="0" dirty="0" smtClean="0">
                <a:sym typeface="Wingdings" pitchFamily="2" charset="2"/>
              </a:rPr>
              <a:t>δοκιμή μη κατωτερότητας</a:t>
            </a:r>
            <a:endParaRPr lang="en-US" baseline="0" dirty="0" smtClean="0">
              <a:sym typeface="Wingdings" pitchFamily="2" charset="2"/>
            </a:endParaRPr>
          </a:p>
          <a:p>
            <a:endParaRPr lang="el-GR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Primary endpoint  </a:t>
            </a:r>
            <a:r>
              <a:rPr lang="el-GR" baseline="0" dirty="0" smtClean="0">
                <a:sym typeface="Wingdings" pitchFamily="2" charset="2"/>
              </a:rPr>
              <a:t>πρωτεύον καταληκτικό σημείο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inferior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l-GR" baseline="0" dirty="0" smtClean="0">
                <a:sym typeface="Wingdings" pitchFamily="2" charset="2"/>
              </a:rPr>
              <a:t>δοκιμή μη κατωτερότητας</a:t>
            </a:r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Primary endpoint  </a:t>
            </a:r>
            <a:r>
              <a:rPr lang="el-GR" baseline="0" dirty="0" smtClean="0">
                <a:sym typeface="Wingdings" pitchFamily="2" charset="2"/>
              </a:rPr>
              <a:t>πρωτεύον καταληκτικό σημείο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inferior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l-GR" baseline="0" dirty="0" smtClean="0">
                <a:sym typeface="Wingdings" pitchFamily="2" charset="2"/>
              </a:rPr>
              <a:t>δοκιμή μη κατωτερότητας</a:t>
            </a:r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Primary endpoint  </a:t>
            </a:r>
            <a:r>
              <a:rPr lang="el-GR" baseline="0" dirty="0" smtClean="0">
                <a:sym typeface="Wingdings" pitchFamily="2" charset="2"/>
              </a:rPr>
              <a:t>πρωτεύον </a:t>
            </a:r>
            <a:r>
              <a:rPr lang="el-GR" baseline="0" smtClean="0">
                <a:sym typeface="Wingdings" pitchFamily="2" charset="2"/>
              </a:rPr>
              <a:t>καταληκτικό σημείο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Compared with TURP, although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TmLRP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needed a longer operative time (weighted mean difference [WMD]: 9.00 min; 95% confidence interval [CI], 2.53-15.47; P=0.006), patients having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TmLRP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might benefit from significantly less serum sodium decreased (-3.58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/L; 95% CI, -4.04 to -3.12; P&lt;0.001), less serum hemoglobin decreased (WMD: -0.94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/L; 95% CI, -1.44 to -0.44; P&lt;0.001), shorter time of catheterization (WMD: -2.07 days; 95% CI, -2.66 to -1.49; P&lt;0.001), shorter length of hospital stay (WMD: -1.87 days; 95% CI, -2.41 to -1.33; P&lt;0.001), and fewer total complications (odds ratio [OR]: 0.29; 95% CI, 0.20-0.41; P&lt;0.001). During the 1, 3, 6, and 12 months of postoperative follow-up, the procedures did not demonstrate a significant difference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Qmax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IPSS, PVR,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Υπερτερεί για την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περιεγχειρητική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ασφάλεια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Gratzke</a:t>
            </a:r>
            <a:r>
              <a:rPr lang="en-US" dirty="0" smtClean="0"/>
              <a:t>:</a:t>
            </a:r>
            <a:r>
              <a:rPr lang="en-US" baseline="0" dirty="0" smtClean="0"/>
              <a:t> Open prostatectomy</a:t>
            </a:r>
          </a:p>
          <a:p>
            <a:r>
              <a:rPr lang="en-US" baseline="0" dirty="0" smtClean="0"/>
              <a:t>Humphreys </a:t>
            </a:r>
            <a:r>
              <a:rPr lang="en-US" baseline="0" dirty="0" err="1" smtClean="0"/>
              <a:t>HoLEP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Επανω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Prostatic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arteriography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embolization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techniques for BPH. (a) Internal iliac arteriogram shows a prostatic artery (arrowheads) supplying an enlarged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prostate. (b) Selective PAE with polyvinyl alcohol particles administered via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microcatheter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(arrowhead) shows some vascular staining in the enlarged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prostate. (c)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Postembolization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internal iliac arteriogram shows absent flow (arrowhead) to the enlarged prostate</a:t>
            </a:r>
            <a:endParaRPr lang="el-G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Μεση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 in a 64-year-old man with BPH who was moved to the TURP group because of inadequate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LUTS control due to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hypovascular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prostate 6 months after bilateral PAE. (a) Selective right prostatic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arteriogram shows slight vascular staining in the prostate. (b) Selective left prostatic arteriogram shows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 prostatic artery supplying the prostate</a:t>
            </a:r>
            <a:endParaRPr lang="el-G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Κατω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 in a 73-year-old man with BPH showed a satisfactory effect after bilateral PAE.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Selective right prostatic arteriogram shows an enlarged prostatic artery and marked vascular staining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prostate. (b) Selective left prostatic arteriogram shows marked vascular staining in the prostate. 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hypervascular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prostate implies a better response to PAE.</a:t>
            </a:r>
            <a:endParaRPr lang="el-G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Retention due to urethral compression by</a:t>
            </a:r>
            <a:r>
              <a:rPr lang="en-US" baseline="0" dirty="0" smtClean="0"/>
              <a:t> the prostate </a:t>
            </a:r>
            <a:r>
              <a:rPr lang="en-US" baseline="0" smtClean="0"/>
              <a:t>due to </a:t>
            </a:r>
            <a:r>
              <a:rPr lang="en-US" baseline="0" dirty="0" smtClean="0"/>
              <a:t>ischemic </a:t>
            </a:r>
            <a:r>
              <a:rPr lang="en-US" baseline="0" dirty="0" err="1" smtClean="0"/>
              <a:t>oedema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EBM:</a:t>
            </a:r>
            <a:r>
              <a:rPr lang="en-US" baseline="0" dirty="0" smtClean="0"/>
              <a:t> Evidence based Medicine</a:t>
            </a:r>
            <a:endParaRPr lang="el-GR" baseline="0" dirty="0" smtClean="0"/>
          </a:p>
          <a:p>
            <a:r>
              <a:rPr lang="el-GR" baseline="0" dirty="0" smtClean="0"/>
              <a:t>Κλινικές μελέτες ¨ εξαιρώντας τις </a:t>
            </a:r>
            <a:r>
              <a:rPr lang="el-GR" baseline="0" dirty="0" err="1" smtClean="0"/>
              <a:t>δημοσιέυσεις</a:t>
            </a:r>
            <a:r>
              <a:rPr lang="el-GR" baseline="0" dirty="0" smtClean="0"/>
              <a:t> που αφορούν βασικές επιστήμες και </a:t>
            </a:r>
            <a:r>
              <a:rPr lang="el-GR" baseline="0" dirty="0" err="1" smtClean="0"/>
              <a:t>πειραμοατόζωα</a:t>
            </a:r>
            <a:r>
              <a:rPr lang="el-GR" baseline="0" dirty="0" smtClean="0"/>
              <a:t> </a:t>
            </a:r>
          </a:p>
          <a:p>
            <a:endParaRPr lang="el-GR" baseline="0" dirty="0" smtClean="0"/>
          </a:p>
          <a:p>
            <a:r>
              <a:rPr lang="el-GR" baseline="0" dirty="0" err="1" smtClean="0"/>
              <a:t>Δημοσιέυθηκαν</a:t>
            </a:r>
            <a:r>
              <a:rPr lang="el-GR" baseline="0" dirty="0" smtClean="0"/>
              <a:t> και καταχωρήθηκαν σε μεγάλες ΒΔ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Primary endpoint  </a:t>
            </a:r>
            <a:r>
              <a:rPr lang="el-GR" baseline="0" dirty="0" smtClean="0">
                <a:sym typeface="Wingdings" pitchFamily="2" charset="2"/>
              </a:rPr>
              <a:t>πρωτεύον καταληκτικό σημείο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Sexual Health Inventory For Men (SHIM)</a:t>
            </a:r>
          </a:p>
          <a:p>
            <a:endParaRPr/>
          </a:p>
          <a:p>
            <a:r>
              <a:rPr lang="en-US" dirty="0" smtClean="0"/>
              <a:t>Male Sexual Health Questionnaire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chemeClr val="bg1"/>
                </a:solidFill>
              </a:rPr>
              <a:t>Κανένας ασθενής με </a:t>
            </a:r>
            <a:r>
              <a:rPr lang="en-US" dirty="0" err="1" smtClean="0">
                <a:solidFill>
                  <a:schemeClr val="bg1"/>
                </a:solidFill>
              </a:rPr>
              <a:t>DeNovo</a:t>
            </a:r>
            <a:r>
              <a:rPr lang="el-GR" dirty="0" smtClean="0">
                <a:solidFill>
                  <a:schemeClr val="bg1"/>
                </a:solidFill>
              </a:rPr>
              <a:t>ΣΔή </a:t>
            </a:r>
            <a:r>
              <a:rPr lang="en-US" dirty="0" err="1" smtClean="0">
                <a:solidFill>
                  <a:schemeClr val="bg1"/>
                </a:solidFill>
              </a:rPr>
              <a:t>anejaculation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Μεταναστευση στην</a:t>
            </a:r>
            <a:r>
              <a:rPr lang="el-GR" baseline="0" dirty="0" smtClean="0"/>
              <a:t> κύστη</a:t>
            </a:r>
            <a:r>
              <a:rPr lang="en-US" baseline="0" dirty="0" smtClean="0"/>
              <a:t> (irritation, encrustation)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the true prevalence of PBND is unknown, it accounts for 33–54% of diagnoses made on video-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urodynamic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(VUDS) in young men with LUTS. 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aetiology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basically unclear, although a sympathetic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hypertonicity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 to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lissosphincter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dysfunction, thickening of the bladder neck and reflex inhibition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detrusor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contractility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suggested. VUDS helps to show the incomplete or delayed opening of bladder neck during voluntary voiding,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to low flow and high or normal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detrusor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voiding pressure. Therapy relies mainly on a Blockers and TUR BNI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Equivocal: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ασαφης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διφορουμενος</a:t>
            </a:r>
            <a:endParaRPr lang="el-G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‘‘equivocal’’obstruction category of Abrams–Griffiths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nomogram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Thisfinding is in compliance with previous studies reporting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PBND on VUDS is not necessarily characterized by high voidingpressure, but patients can have low flow associated to slightly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or normal voiding pressure.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0016</a:t>
            </a:r>
            <a:r>
              <a:rPr lang="el-GR" baseline="0" dirty="0" smtClean="0"/>
              <a:t> </a:t>
            </a:r>
            <a:r>
              <a:rPr lang="el-GR" baseline="0" dirty="0" smtClean="0">
                <a:sym typeface="Wingdings" pitchFamily="2" charset="2"/>
              </a:rPr>
              <a:t> για να φανεί πως ακόμα και μικρή ΄δόση έχει κλινικό </a:t>
            </a:r>
            <a:r>
              <a:rPr lang="el-GR" baseline="0" dirty="0" smtClean="0">
                <a:sym typeface="Wingdings" pitchFamily="2" charset="2"/>
              </a:rPr>
              <a:t>αποτέλεσμα</a:t>
            </a:r>
            <a:endParaRPr lang="en-US" baseline="0" dirty="0" smtClean="0">
              <a:sym typeface="Wingdings" pitchFamily="2" charset="2"/>
            </a:endParaRPr>
          </a:p>
          <a:p>
            <a:r>
              <a:rPr lang="el-GR" baseline="0" dirty="0" smtClean="0">
                <a:sym typeface="Wingdings" pitchFamily="2" charset="2"/>
              </a:rPr>
              <a:t>Μελ</a:t>
            </a:r>
            <a:r>
              <a:rPr lang="el-GR" baseline="0" dirty="0" smtClean="0">
                <a:sym typeface="Wingdings" pitchFamily="2" charset="2"/>
              </a:rPr>
              <a:t>έτη μη κατωτερότητας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++</a:t>
            </a:r>
            <a:r>
              <a:rPr lang="el-GR" baseline="0" dirty="0" smtClean="0"/>
              <a:t>διουρηθρική εξάχνωση με διπολική </a:t>
            </a:r>
            <a:r>
              <a:rPr lang="en-US" baseline="0" dirty="0" smtClean="0"/>
              <a:t>(TUR 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Heterogeneity</a:t>
            </a:r>
            <a:r>
              <a:rPr lang="en-US" baseline="0" dirty="0" smtClean="0"/>
              <a:t> among studies: </a:t>
            </a:r>
            <a:r>
              <a:rPr lang="el-GR" baseline="0" dirty="0" smtClean="0"/>
              <a:t>Κάποιες μελέτες έδωσαν τιμές </a:t>
            </a:r>
            <a:r>
              <a:rPr lang="el-GR" baseline="0" dirty="0" err="1" smtClean="0"/>
              <a:t>μονο</a:t>
            </a:r>
            <a:r>
              <a:rPr lang="el-GR" baseline="0" dirty="0" smtClean="0"/>
              <a:t> σε κάποιους μήνες. Άλλα επίσης οι τιμές </a:t>
            </a:r>
            <a:r>
              <a:rPr lang="el-GR" baseline="0" dirty="0" err="1" smtClean="0"/>
              <a:t>δοθηκαν</a:t>
            </a:r>
            <a:r>
              <a:rPr lang="el-GR" baseline="0" dirty="0" smtClean="0"/>
              <a:t> ‘άλλες σε ποσοστιαίες </a:t>
            </a:r>
            <a:r>
              <a:rPr lang="el-GR" baseline="0" dirty="0" err="1" smtClean="0"/>
              <a:t>διαφορες</a:t>
            </a:r>
            <a:r>
              <a:rPr lang="el-GR" baseline="0" dirty="0" smtClean="0"/>
              <a:t>, μέσες τιμές κτλ/</a:t>
            </a:r>
          </a:p>
          <a:p>
            <a:r>
              <a:rPr lang="el-GR" baseline="0" dirty="0" smtClean="0"/>
              <a:t>Ελέγχει την μεθοδολογική/</a:t>
            </a:r>
            <a:r>
              <a:rPr lang="el-GR" baseline="0" dirty="0" err="1" smtClean="0"/>
              <a:t>στατιστικη</a:t>
            </a:r>
            <a:r>
              <a:rPr lang="el-GR" baseline="0" dirty="0" smtClean="0"/>
              <a:t>/</a:t>
            </a:r>
            <a:r>
              <a:rPr lang="el-GR" baseline="0" dirty="0" err="1" smtClean="0"/>
              <a:t>κλινικη</a:t>
            </a:r>
            <a:r>
              <a:rPr lang="el-GR" baseline="0" dirty="0" smtClean="0"/>
              <a:t> ποικιλομορφία (Ι2¨όσο μεγαλύτερο τόσο </a:t>
            </a:r>
            <a:r>
              <a:rPr lang="en-US" dirty="0" smtClean="0"/>
              <a:t>The high </a:t>
            </a:r>
            <a:r>
              <a:rPr lang="en-US" i="1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 values show that most of the variability across studies is due to heterogeneity rather than chance</a:t>
            </a:r>
            <a:r>
              <a:rPr lang="el-GR" baseline="0" dirty="0" smtClean="0"/>
              <a:t>)</a:t>
            </a:r>
            <a:endParaRPr lang="en-US" baseline="0" dirty="0" smtClean="0"/>
          </a:p>
          <a:p>
            <a:r>
              <a:rPr lang="en-US" baseline="0" dirty="0" smtClean="0"/>
              <a:t>Risk Ratio (RR): </a:t>
            </a:r>
            <a:r>
              <a:rPr lang="el-GR" baseline="0" dirty="0" smtClean="0"/>
              <a:t>Πηλίκο κινδύνου	</a:t>
            </a:r>
            <a:r>
              <a:rPr lang="en-US" baseline="0" dirty="0" smtClean="0"/>
              <a:t>(%exposed / %of non exposed)</a:t>
            </a:r>
            <a:r>
              <a:rPr lang="el-GR" baseline="0" dirty="0" smtClean="0"/>
              <a:t>	</a:t>
            </a:r>
            <a:r>
              <a:rPr lang="en-US" baseline="0" dirty="0" smtClean="0"/>
              <a:t>Confidence Interval: </a:t>
            </a:r>
            <a:r>
              <a:rPr lang="el-GR" baseline="0" dirty="0" err="1" smtClean="0"/>
              <a:t>Διαστημα</a:t>
            </a:r>
            <a:r>
              <a:rPr lang="el-GR" baseline="0" dirty="0" smtClean="0"/>
              <a:t> εμπιστοσύνης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 inferior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l-GR" baseline="0" dirty="0" smtClean="0">
                <a:sym typeface="Wingdings" pitchFamily="2" charset="2"/>
              </a:rPr>
              <a:t>δοκιμή μη κατωτερότητας</a:t>
            </a:r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Primary endpoint  </a:t>
            </a:r>
            <a:r>
              <a:rPr lang="el-GR" baseline="0" dirty="0" smtClean="0">
                <a:sym typeface="Wingdings" pitchFamily="2" charset="2"/>
              </a:rPr>
              <a:t>πρωτεύον καταληκτικό σημείο</a:t>
            </a:r>
          </a:p>
          <a:p>
            <a:endParaRPr lang="el-GR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Forest plot: </a:t>
            </a:r>
            <a:r>
              <a:rPr lang="el-GR" baseline="0" dirty="0" err="1" smtClean="0">
                <a:sym typeface="Wingdings" pitchFamily="2" charset="2"/>
              </a:rPr>
              <a:t>Διαγραμμα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l-GR" baseline="0" dirty="0" err="1" smtClean="0">
                <a:sym typeface="Wingdings" pitchFamily="2" charset="2"/>
              </a:rPr>
              <a:t>δασος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l-GR" baseline="0" dirty="0" smtClean="0">
                <a:sym typeface="Wingdings" pitchFamily="2" charset="2"/>
              </a:rPr>
              <a:t>κλίνει προς τη διπολική </a:t>
            </a:r>
            <a:r>
              <a:rPr lang="en-US" baseline="0" dirty="0" smtClean="0">
                <a:sym typeface="Wingdings" pitchFamily="2" charset="2"/>
              </a:rPr>
              <a:t>TUR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Μεγάλη</a:t>
            </a:r>
            <a:r>
              <a:rPr lang="el-GR" baseline="0" dirty="0" smtClean="0"/>
              <a:t> εργασία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Forest plot: </a:t>
            </a:r>
            <a:r>
              <a:rPr lang="el-GR" baseline="0" dirty="0" smtClean="0">
                <a:sym typeface="Wingdings" pitchFamily="2" charset="2"/>
              </a:rPr>
              <a:t>Διαγραμμα δασος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Forest plot: </a:t>
            </a:r>
            <a:r>
              <a:rPr lang="el-GR" baseline="0" dirty="0" err="1" smtClean="0">
                <a:sym typeface="Wingdings" pitchFamily="2" charset="2"/>
              </a:rPr>
              <a:t>Διαγραμμαδασος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Forest plot: </a:t>
            </a:r>
            <a:r>
              <a:rPr lang="el-GR" baseline="0" dirty="0" smtClean="0">
                <a:sym typeface="Wingdings" pitchFamily="2" charset="2"/>
              </a:rPr>
              <a:t>Διαγραμμα δασος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1E43-D9B2-4F43-AA6C-B88E07581B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60AD-8949-4347-8B21-53956EADB37D}" type="datetimeFigureOut">
              <a:rPr lang="en-US" smtClean="0"/>
              <a:pPr/>
              <a:t>6/12/15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FEE3-3CC6-C14D-BCC5-C8F34E05A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1333500"/>
            <a:ext cx="7270749" cy="1893887"/>
          </a:xfrm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Οι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σημαντικότερες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δημοσιεύσεις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πάνω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στη</a:t>
            </a:r>
            <a:r>
              <a:rPr lang="el-GR" sz="2800" b="1" dirty="0" smtClean="0">
                <a:solidFill>
                  <a:schemeClr val="tx1"/>
                </a:solidFill>
              </a:rPr>
              <a:t>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/>
              <a:t>επεμβατική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αντιμετώπιση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της</a:t>
            </a:r>
            <a:r>
              <a:rPr lang="en-US" sz="2800" b="1" dirty="0" smtClean="0">
                <a:solidFill>
                  <a:schemeClr val="tx1"/>
                </a:solidFill>
              </a:rPr>
              <a:t> ΚΥΠ </a:t>
            </a:r>
            <a:r>
              <a:rPr lang="en-US" sz="2800" b="1" dirty="0" err="1" smtClean="0">
                <a:solidFill>
                  <a:schemeClr val="tx1"/>
                </a:solidFill>
              </a:rPr>
              <a:t>τον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τελευταίο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χρόνο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4587118"/>
            <a:ext cx="6762749" cy="1132364"/>
          </a:xfrm>
        </p:spPr>
        <p:txBody>
          <a:bodyPr>
            <a:normAutofit fontScale="475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Βασιλειος Σακαλής </a:t>
            </a: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, FEBU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Ουρολόγος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Επικουρικός Επιμελητής  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ΓΝΘ Ιπποκράτειο Θεσσαλονίκης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orest Holep vs mTUR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801" y="303507"/>
            <a:ext cx="7021688" cy="6210703"/>
          </a:xfrm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6480788" y="64063"/>
            <a:ext cx="2663212" cy="351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Cornu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al,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Urol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502532" y="2984500"/>
          <a:ext cx="8167780" cy="286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050"/>
                <a:gridCol w="1830932"/>
                <a:gridCol w="2017486"/>
                <a:gridCol w="1558312"/>
              </a:tblGrid>
              <a:tr h="3937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μήνες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Παρακολούθηση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BPEP </a:t>
                      </a:r>
                      <a:r>
                        <a:rPr lang="en-US" sz="1600" dirty="0" smtClean="0"/>
                        <a:t>(baseline)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OP(baseline)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Value</a:t>
                      </a:r>
                      <a:endParaRPr lang="el-GR" dirty="0"/>
                    </a:p>
                  </a:txBody>
                  <a:tcPr/>
                </a:tc>
              </a:tr>
              <a:tr h="306217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err="1" smtClean="0"/>
                        <a:t>Περιεγχειρητική</a:t>
                      </a:r>
                      <a:r>
                        <a:rPr lang="el-GR" sz="1400" baseline="0" dirty="0" smtClean="0"/>
                        <a:t> Αιμορραγία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2,9%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12,9%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0,035</a:t>
                      </a:r>
                      <a:endParaRPr lang="el-GR" sz="1400" dirty="0"/>
                    </a:p>
                  </a:txBody>
                  <a:tcPr/>
                </a:tc>
              </a:tr>
              <a:tr h="306217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Ανάγκη για</a:t>
                      </a:r>
                      <a:r>
                        <a:rPr lang="el-GR" sz="1400" baseline="0" dirty="0" smtClean="0"/>
                        <a:t> μετάγγιση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1,4%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8,6%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0,059</a:t>
                      </a:r>
                      <a:endParaRPr lang="el-GR" sz="1400" dirty="0"/>
                    </a:p>
                  </a:txBody>
                  <a:tcPr/>
                </a:tc>
              </a:tr>
              <a:tr h="328886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Διάρκεια επέμβασης, Βάρος Ιστού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91,4     108,3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87,5      115,4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NSS</a:t>
                      </a:r>
                      <a:endParaRPr lang="el-GR" sz="1400" dirty="0"/>
                    </a:p>
                  </a:txBody>
                  <a:tcPr/>
                </a:tc>
              </a:tr>
              <a:tr h="306217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Παραμονή</a:t>
                      </a:r>
                      <a:r>
                        <a:rPr lang="el-GR" sz="1400" baseline="0" dirty="0" smtClean="0"/>
                        <a:t> καθετήρα (ημέρες)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1,5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5,8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&lt;0,0001</a:t>
                      </a:r>
                      <a:endParaRPr lang="el-GR" sz="1400" dirty="0"/>
                    </a:p>
                  </a:txBody>
                  <a:tcPr/>
                </a:tc>
              </a:tr>
              <a:tr h="306217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Ημέρες Νοσηλείας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2,1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6,9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&lt;0,0001</a:t>
                      </a:r>
                      <a:endParaRPr lang="el-GR" sz="1400" dirty="0"/>
                    </a:p>
                  </a:txBody>
                  <a:tcPr/>
                </a:tc>
              </a:tr>
              <a:tr h="3062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IPSS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4.1 (25.3)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4.3 (25.6)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NSS</a:t>
                      </a:r>
                      <a:endParaRPr lang="el-GR" sz="1400" dirty="0"/>
                    </a:p>
                  </a:txBody>
                  <a:tcPr/>
                </a:tc>
              </a:tr>
              <a:tr h="3062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Qmax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25.4 (5.9)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25.1 (5.7)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NSS</a:t>
                      </a:r>
                      <a:endParaRPr lang="el-GR" sz="1400" dirty="0"/>
                    </a:p>
                  </a:txBody>
                  <a:tcPr/>
                </a:tc>
              </a:tr>
              <a:tr h="3062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TPV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21.3 (132.6)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22.3</a:t>
                      </a:r>
                      <a:r>
                        <a:rPr lang="en-US" sz="1400" baseline="0" dirty="0" smtClean="0"/>
                        <a:t> (129.7)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NSS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- Εικόνα" descr="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9100"/>
            <a:ext cx="7489212" cy="225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54932" y="2991316"/>
            <a:ext cx="822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Σύγκριση ασφάλειας και αποτελεσματικότητας </a:t>
            </a:r>
            <a:r>
              <a:rPr lang="en-US" dirty="0" smtClean="0"/>
              <a:t>XPS vs. TURP</a:t>
            </a:r>
          </a:p>
          <a:p>
            <a:r>
              <a:rPr lang="el-GR" u="sng" dirty="0" smtClean="0"/>
              <a:t>Ν</a:t>
            </a:r>
            <a:r>
              <a:rPr lang="en-US" u="sng" dirty="0" smtClean="0"/>
              <a:t>:269  	 	XPS:136		TURP133</a:t>
            </a:r>
            <a:r>
              <a:rPr lang="el-GR" u="sng" dirty="0" smtClean="0"/>
              <a:t>	</a:t>
            </a:r>
            <a:r>
              <a:rPr lang="el-GR" dirty="0" smtClean="0"/>
              <a:t>		</a:t>
            </a:r>
            <a:r>
              <a:rPr lang="en-US" sz="1200" dirty="0" smtClean="0"/>
              <a:t>mTURP:78  		bTURP:55</a:t>
            </a:r>
            <a:endParaRPr lang="el-GR" sz="1200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654932" y="3655947"/>
          <a:ext cx="764161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183"/>
                <a:gridCol w="1486706"/>
                <a:gridCol w="2113797"/>
                <a:gridCol w="14579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</a:t>
                      </a:r>
                      <a:r>
                        <a:rPr lang="en-US" baseline="0" dirty="0" smtClean="0"/>
                        <a:t> month end point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XPS </a:t>
                      </a:r>
                      <a:r>
                        <a:rPr lang="en-US" sz="1600" dirty="0" smtClean="0"/>
                        <a:t>(baseline)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TUR P </a:t>
                      </a:r>
                      <a:r>
                        <a:rPr lang="en-US" sz="1800" dirty="0" smtClean="0"/>
                        <a:t>(baseline)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IPSS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 (21.2)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 (21.7)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Qmax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 (9.5)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 (9.9)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/>
                        <a:t>Επιπλοκές (%)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87.3%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83.2%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0.394</a:t>
                      </a:r>
                      <a:endParaRPr lang="el-GR" dirty="0"/>
                    </a:p>
                  </a:txBody>
                  <a:tcPr/>
                </a:tc>
              </a:tr>
              <a:tr h="457200"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Επιπλοκές</a:t>
                      </a:r>
                      <a:r>
                        <a:rPr lang="el-GR" baseline="0" dirty="0" smtClean="0"/>
                        <a:t> που χρειάστηκε παρέμβαση (%) (</a:t>
                      </a:r>
                      <a:r>
                        <a:rPr lang="en-US" baseline="0" dirty="0" smtClean="0"/>
                        <a:t>CD ≥ III)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13.9%</a:t>
                      </a:r>
                      <a:endParaRPr lang="el-GR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20.3%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IIIa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0.282</a:t>
                      </a:r>
                      <a:endParaRPr lang="el-GR" dirty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IIIb</a:t>
                      </a:r>
                      <a:r>
                        <a:rPr lang="en-US" dirty="0" smtClean="0"/>
                        <a:t>: 0.394</a:t>
                      </a:r>
                      <a:endParaRPr lang="el-G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1332711" y="6053707"/>
            <a:ext cx="530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Στους 6 μήνες, επεισόδια Απώλειας Ούρων</a:t>
            </a:r>
          </a:p>
          <a:p>
            <a:pPr algn="ctr"/>
            <a:r>
              <a:rPr lang="en-US" dirty="0" smtClean="0"/>
              <a:t>11% (XPS) vs. 3%  (TURP)</a:t>
            </a:r>
            <a:endParaRPr lang="el-GR" dirty="0"/>
          </a:p>
        </p:txBody>
      </p:sp>
      <p:pic>
        <p:nvPicPr>
          <p:cNvPr id="10" name="9 - Εικόνα" descr="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710" y="67040"/>
            <a:ext cx="6541289" cy="266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760589" y="3251200"/>
          <a:ext cx="7843662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467"/>
                <a:gridCol w="1733919"/>
                <a:gridCol w="1463138"/>
                <a:gridCol w="1463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month end point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XPS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TUR 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value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IPSS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 (21.2)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 (21.7)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IIEF-5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12.8 (13.2)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14.4 (13.7)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0.189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Qmax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23.3 (9.5)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 (9.9)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aseline="0" dirty="0" smtClean="0">
                          <a:solidFill>
                            <a:srgbClr val="FF0000"/>
                          </a:solidFill>
                        </a:rPr>
                        <a:t>Απώλεια Ούρων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 (11%)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 (3%)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Ν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Επιπλοκές</a:t>
                      </a:r>
                      <a:r>
                        <a:rPr lang="el-GR" baseline="0" dirty="0" smtClean="0"/>
                        <a:t> που χρειάστηκε παρέμβαση (%) (</a:t>
                      </a:r>
                      <a:r>
                        <a:rPr lang="en-US" baseline="0" dirty="0" smtClean="0"/>
                        <a:t>CD ≥ III)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2</a:t>
                      </a:r>
                      <a:r>
                        <a:rPr lang="el-GR" dirty="0" smtClean="0"/>
                        <a:t>%</a:t>
                      </a:r>
                      <a:r>
                        <a:rPr lang="en-US" dirty="0" smtClean="0"/>
                        <a:t> (13.9%)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</a:t>
                      </a:r>
                      <a:r>
                        <a:rPr lang="en-US" dirty="0" smtClean="0"/>
                        <a:t>2</a:t>
                      </a:r>
                      <a:r>
                        <a:rPr lang="el-GR" dirty="0" smtClean="0"/>
                        <a:t>.</a:t>
                      </a:r>
                      <a:r>
                        <a:rPr lang="en-US" dirty="0" smtClean="0"/>
                        <a:t>2</a:t>
                      </a:r>
                      <a:r>
                        <a:rPr lang="el-GR" dirty="0" smtClean="0"/>
                        <a:t>%</a:t>
                      </a:r>
                      <a:r>
                        <a:rPr lang="en-US" dirty="0" smtClean="0"/>
                        <a:t> (20.3%)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IIIa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0.615</a:t>
                      </a:r>
                      <a:endParaRPr lang="el-GR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IIIb</a:t>
                      </a:r>
                      <a:r>
                        <a:rPr lang="en-US" dirty="0" smtClean="0"/>
                        <a:t>: 0.684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- Εικόνα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88" y="279399"/>
            <a:ext cx="6948311" cy="2794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519289" y="2905640"/>
          <a:ext cx="7843662" cy="22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467"/>
                <a:gridCol w="1733919"/>
                <a:gridCol w="1463138"/>
                <a:gridCol w="1463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μήνες παρακολούθησης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XPS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TUR 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value</a:t>
                      </a:r>
                      <a:endParaRPr lang="el-GR" dirty="0"/>
                    </a:p>
                  </a:txBody>
                  <a:tcPr/>
                </a:tc>
              </a:tr>
              <a:tr h="381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IPSS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 (21.2)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 (21.7)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Qmax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 (9.5)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 (9.9)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NSS</a:t>
                      </a:r>
                      <a:endParaRPr lang="el-GR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Επιπλοκές</a:t>
                      </a:r>
                      <a:r>
                        <a:rPr lang="el-GR" baseline="0" dirty="0" smtClean="0"/>
                        <a:t> που χρειάστηκε παρέμβαση (%) (</a:t>
                      </a:r>
                      <a:r>
                        <a:rPr lang="en-US" baseline="0" dirty="0" smtClean="0"/>
                        <a:t>CD ≥ III)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12.7</a:t>
                      </a:r>
                      <a:r>
                        <a:rPr lang="el-GR" dirty="0" smtClean="0"/>
                        <a:t>%</a:t>
                      </a:r>
                      <a:r>
                        <a:rPr lang="en-US" dirty="0" smtClean="0"/>
                        <a:t> (14.2%)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16.1</a:t>
                      </a:r>
                      <a:r>
                        <a:rPr lang="el-GR" dirty="0" smtClean="0"/>
                        <a:t>%</a:t>
                      </a:r>
                      <a:r>
                        <a:rPr lang="en-US" dirty="0" smtClean="0"/>
                        <a:t> (22.2%)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IIIa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NR</a:t>
                      </a:r>
                      <a:endParaRPr lang="el-GR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IIIb</a:t>
                      </a:r>
                      <a:r>
                        <a:rPr lang="en-US" dirty="0" smtClean="0"/>
                        <a:t>: NR</a:t>
                      </a:r>
                      <a:endParaRPr lang="el-GR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IIEF5, </a:t>
                      </a:r>
                      <a:r>
                        <a:rPr lang="en-US" dirty="0" err="1" smtClean="0"/>
                        <a:t>QoL</a:t>
                      </a:r>
                      <a:r>
                        <a:rPr lang="en-US" dirty="0" smtClean="0"/>
                        <a:t>, PVR, TPV, PSA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NSS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519288" y="5407376"/>
            <a:ext cx="815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Το </a:t>
            </a:r>
            <a:r>
              <a:rPr lang="en-US" dirty="0" smtClean="0"/>
              <a:t>XPS </a:t>
            </a:r>
            <a:r>
              <a:rPr lang="el-GR" dirty="0" smtClean="0"/>
              <a:t>δεν είναι κατώτερο της</a:t>
            </a:r>
            <a:r>
              <a:rPr lang="en-US" dirty="0" smtClean="0"/>
              <a:t> TURP </a:t>
            </a:r>
            <a:r>
              <a:rPr lang="el-GR" dirty="0" smtClean="0"/>
              <a:t>στην ασφάλεια και στην κλινική</a:t>
            </a:r>
            <a:r>
              <a:rPr lang="en-US" dirty="0" smtClean="0"/>
              <a:t> </a:t>
            </a:r>
            <a:r>
              <a:rPr lang="el-GR" dirty="0" smtClean="0"/>
              <a:t>αποτελεσματικότητα.</a:t>
            </a:r>
            <a:endParaRPr lang="en-US" dirty="0" smtClean="0"/>
          </a:p>
          <a:p>
            <a:pPr algn="ctr"/>
            <a:r>
              <a:rPr lang="el-GR" dirty="0" smtClean="0"/>
              <a:t>Το ποσοστό ασθενών χωρίς επιπλοκές είναι χαμηλότερο στην ομάδα</a:t>
            </a:r>
            <a:r>
              <a:rPr lang="en-US" dirty="0" smtClean="0"/>
              <a:t> XPS </a:t>
            </a:r>
            <a:r>
              <a:rPr lang="el-GR" dirty="0" smtClean="0"/>
              <a:t>αλλά δεν είναι στατιστικά σημαντικό</a:t>
            </a:r>
            <a:endParaRPr lang="el-GR" dirty="0"/>
          </a:p>
        </p:txBody>
      </p:sp>
      <p:pic>
        <p:nvPicPr>
          <p:cNvPr id="8" name="7 - Εικόνα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8" y="299884"/>
            <a:ext cx="8151023" cy="2289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289" y="2344985"/>
            <a:ext cx="822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RCTs </a:t>
            </a:r>
            <a:r>
              <a:rPr lang="en-US" dirty="0" err="1" smtClean="0"/>
              <a:t>TmLRP</a:t>
            </a:r>
            <a:r>
              <a:rPr lang="en-US" dirty="0" smtClean="0"/>
              <a:t> vs. TURP</a:t>
            </a:r>
            <a:endParaRPr lang="el-GR" sz="1200" dirty="0"/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519289" y="2714317"/>
          <a:ext cx="81677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951"/>
                <a:gridCol w="2148840"/>
                <a:gridCol w="1673443"/>
                <a:gridCol w="1420545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</a:t>
                      </a:r>
                      <a:r>
                        <a:rPr lang="en-US" baseline="0" dirty="0" smtClean="0"/>
                        <a:t>Difference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</a:t>
                      </a:r>
                      <a:r>
                        <a:rPr lang="en-US" baseline="0" dirty="0" smtClean="0"/>
                        <a:t> CI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Χειρ</a:t>
                      </a:r>
                      <a:r>
                        <a:rPr lang="en-US" dirty="0" smtClean="0"/>
                        <a:t>.</a:t>
                      </a:r>
                      <a:r>
                        <a:rPr lang="el-GR" baseline="0" dirty="0" smtClean="0"/>
                        <a:t> Χρόνος</a:t>
                      </a:r>
                      <a:r>
                        <a:rPr lang="en-US" baseline="0" dirty="0" smtClean="0"/>
                        <a:t> (min)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2.53-15.47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0.006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Μείωση</a:t>
                      </a:r>
                      <a:r>
                        <a:rPr lang="el-GR" baseline="0" dirty="0" smtClean="0"/>
                        <a:t> Να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-3.58</a:t>
                      </a:r>
                      <a:r>
                        <a:rPr lang="en-US" dirty="0" err="1" smtClean="0"/>
                        <a:t>mmol</a:t>
                      </a:r>
                      <a:r>
                        <a:rPr lang="en-US" dirty="0" smtClean="0"/>
                        <a:t>/L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-4.04 to -3.12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Πτώση</a:t>
                      </a:r>
                      <a:r>
                        <a:rPr lang="en-US" baseline="0" dirty="0" err="1" smtClean="0"/>
                        <a:t>Hb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-0.94 g/L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-1.44 to -0.44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Καθετηρας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-2</a:t>
                      </a:r>
                      <a:r>
                        <a:rPr lang="en-US" dirty="0" smtClean="0"/>
                        <a:t>.</a:t>
                      </a:r>
                      <a:r>
                        <a:rPr lang="el-GR" dirty="0" smtClean="0"/>
                        <a:t>07</a:t>
                      </a:r>
                      <a:r>
                        <a:rPr lang="en-US" dirty="0" smtClean="0"/>
                        <a:t> 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-2.66 to -1.49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Νοσηλεία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-1</a:t>
                      </a:r>
                      <a:r>
                        <a:rPr lang="en-US" dirty="0" smtClean="0"/>
                        <a:t>.</a:t>
                      </a:r>
                      <a:r>
                        <a:rPr lang="el-GR" dirty="0" smtClean="0"/>
                        <a:t>87</a:t>
                      </a:r>
                      <a:r>
                        <a:rPr lang="en-US" dirty="0" smtClean="0"/>
                        <a:t> 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-2.41 to -1.33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Επιπλοκές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Odds Ratio:</a:t>
                      </a:r>
                      <a:r>
                        <a:rPr lang="en-US" baseline="0" dirty="0" smtClean="0"/>
                        <a:t> 0.29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 – 0.41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502532" y="5545212"/>
            <a:ext cx="816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Δεν υπήρχε στατιστικώς σημαντική διαφορά στο </a:t>
            </a:r>
            <a:r>
              <a:rPr lang="en-US" dirty="0" smtClean="0"/>
              <a:t>IPSS, </a:t>
            </a:r>
            <a:r>
              <a:rPr lang="en-US" dirty="0" err="1" smtClean="0"/>
              <a:t>Qmax</a:t>
            </a:r>
            <a:r>
              <a:rPr lang="en-US" dirty="0" smtClean="0"/>
              <a:t>, PVR &amp;</a:t>
            </a:r>
            <a:r>
              <a:rPr lang="en-US" dirty="0" err="1" smtClean="0"/>
              <a:t>QoL</a:t>
            </a:r>
            <a:r>
              <a:rPr lang="el-GR" dirty="0" smtClean="0"/>
              <a:t> στον ετήσιο έλεγχο. </a:t>
            </a:r>
            <a:endParaRPr lang="en-US" dirty="0"/>
          </a:p>
        </p:txBody>
      </p:sp>
      <p:pic>
        <p:nvPicPr>
          <p:cNvPr id="8" name="7 - Εικόνα" descr="0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9" y="622347"/>
            <a:ext cx="8076191" cy="1079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504428"/>
            <a:ext cx="8403771" cy="462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/>
          <p:cNvSpPr txBox="1"/>
          <p:nvPr/>
        </p:nvSpPr>
        <p:spPr>
          <a:xfrm>
            <a:off x="519289" y="5499045"/>
            <a:ext cx="816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 Case: To Laser </a:t>
            </a:r>
            <a:r>
              <a:rPr lang="el-GR" dirty="0" smtClean="0"/>
              <a:t>βρέθηκε </a:t>
            </a:r>
            <a:r>
              <a:rPr lang="en-US" dirty="0" smtClean="0"/>
              <a:t> AU$739 </a:t>
            </a:r>
            <a:r>
              <a:rPr lang="el-GR" dirty="0" smtClean="0"/>
              <a:t>ακριβότερο ανά ασθενή από τη</a:t>
            </a:r>
            <a:r>
              <a:rPr lang="en-US" dirty="0" smtClean="0"/>
              <a:t> TUR P.</a:t>
            </a:r>
            <a:endParaRPr lang="en-US" dirty="0"/>
          </a:p>
        </p:txBody>
      </p:sp>
      <p:pic>
        <p:nvPicPr>
          <p:cNvPr id="7" name="6 - Εικόνα" descr="cos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42" y="1103085"/>
            <a:ext cx="8731858" cy="4147379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6313713" y="327354"/>
            <a:ext cx="262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Whitty</a:t>
            </a:r>
            <a:r>
              <a:rPr lang="en-US" dirty="0" smtClean="0"/>
              <a:t> et al, BJUI, 2014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02532" y="3033486"/>
            <a:ext cx="816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Πολυκεντρική, Αναδρομική </a:t>
            </a:r>
            <a:r>
              <a:rPr lang="el-GR" dirty="0" err="1" smtClean="0"/>
              <a:t>Μέλέτη</a:t>
            </a:r>
            <a:r>
              <a:rPr lang="el-GR" dirty="0" smtClean="0"/>
              <a:t>		1330 Ασθενείς, 843 </a:t>
            </a:r>
            <a:r>
              <a:rPr lang="en-US" dirty="0" smtClean="0"/>
              <a:t>Lap, 487 Robotic</a:t>
            </a:r>
            <a:endParaRPr lang="en-US" dirty="0"/>
          </a:p>
        </p:txBody>
      </p:sp>
      <p:pic>
        <p:nvPicPr>
          <p:cNvPr id="6" name="5 - Εικόνα" descr="Lap and Robo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68" y="3402818"/>
            <a:ext cx="8717610" cy="2765216"/>
          </a:xfrm>
          <a:prstGeom prst="rect">
            <a:avLst/>
          </a:prstGeom>
        </p:spPr>
      </p:pic>
      <p:pic>
        <p:nvPicPr>
          <p:cNvPr id="8" name="7 - Εικόνα" descr="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32" y="73895"/>
            <a:ext cx="7526464" cy="295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TextBox"/>
          <p:cNvSpPr txBox="1"/>
          <p:nvPr/>
        </p:nvSpPr>
        <p:spPr>
          <a:xfrm>
            <a:off x="502532" y="1343131"/>
            <a:ext cx="786041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b="1" u="sng" dirty="0" smtClean="0"/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	TUR </a:t>
            </a:r>
            <a:r>
              <a:rPr lang="el-GR" dirty="0" smtClean="0"/>
              <a:t>ε</a:t>
            </a:r>
            <a:r>
              <a:rPr lang="el-GR" dirty="0" smtClean="0"/>
              <a:t>ίναι το </a:t>
            </a:r>
            <a:r>
              <a:rPr lang="en-US" dirty="0" smtClean="0"/>
              <a:t>Gold Standard </a:t>
            </a:r>
            <a:r>
              <a:rPr lang="el-GR" dirty="0" smtClean="0"/>
              <a:t>για τον τυπικό ασθενή με ΚΥΠ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	Η </a:t>
            </a:r>
            <a:r>
              <a:rPr lang="el-GR" dirty="0" smtClean="0"/>
              <a:t>διουρηθρική εκτομή με τη χρήση διπολικής διαθερμίας θα πρέπει να</a:t>
            </a:r>
            <a:r>
              <a:rPr lang="el-GR" dirty="0" smtClean="0"/>
              <a:t> 	προσφέρεται καθ</a:t>
            </a:r>
            <a:r>
              <a:rPr lang="el-GR" dirty="0" smtClean="0"/>
              <a:t>ώ</a:t>
            </a:r>
            <a:r>
              <a:rPr lang="el-GR" dirty="0" smtClean="0"/>
              <a:t>ς υπερέχει </a:t>
            </a:r>
            <a:r>
              <a:rPr lang="el-GR" dirty="0" smtClean="0"/>
              <a:t>της </a:t>
            </a:r>
            <a:r>
              <a:rPr lang="el-GR" dirty="0" smtClean="0"/>
              <a:t>μονοπολικής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	Εχει χαμηλ</a:t>
            </a:r>
            <a:r>
              <a:rPr lang="el-GR" dirty="0" smtClean="0"/>
              <a:t>ή καμπύλη εκμάθησης και χαμηλό κόστος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	</a:t>
            </a:r>
            <a:r>
              <a:rPr lang="en-US" dirty="0" err="1" smtClean="0"/>
              <a:t>GreenLight</a:t>
            </a:r>
            <a:r>
              <a:rPr lang="en-US" dirty="0" smtClean="0"/>
              <a:t>  </a:t>
            </a:r>
            <a:r>
              <a:rPr lang="en-US" dirty="0" err="1" smtClean="0"/>
              <a:t>Photovaporization</a:t>
            </a:r>
            <a:r>
              <a:rPr lang="el-GR" dirty="0" smtClean="0"/>
              <a:t> </a:t>
            </a:r>
            <a:r>
              <a:rPr lang="el-GR" dirty="0" smtClean="0"/>
              <a:t>συστήνεται </a:t>
            </a:r>
            <a:r>
              <a:rPr lang="el-GR" dirty="0" smtClean="0"/>
              <a:t>για προστάτες</a:t>
            </a:r>
            <a:r>
              <a:rPr lang="en-US" dirty="0" smtClean="0"/>
              <a:t>&lt;100ml</a:t>
            </a:r>
            <a:endParaRPr lang="el-GR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	</a:t>
            </a:r>
            <a:r>
              <a:rPr lang="en-US" dirty="0" err="1" smtClean="0"/>
              <a:t>GreenLight</a:t>
            </a:r>
            <a:r>
              <a:rPr lang="en-US" dirty="0" smtClean="0"/>
              <a:t> </a:t>
            </a:r>
            <a:r>
              <a:rPr lang="en-US" dirty="0" err="1" smtClean="0"/>
              <a:t>Photovaporization</a:t>
            </a:r>
            <a:r>
              <a:rPr lang="en-US" dirty="0" smtClean="0"/>
              <a:t> </a:t>
            </a:r>
            <a:r>
              <a:rPr lang="el-GR" dirty="0" smtClean="0"/>
              <a:t>συστήνεται για ασθενείς υψηλού κινδύνου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	</a:t>
            </a:r>
            <a:r>
              <a:rPr lang="en-US" dirty="0" smtClean="0"/>
              <a:t>Laser </a:t>
            </a:r>
            <a:r>
              <a:rPr lang="el-GR" dirty="0" err="1" smtClean="0"/>
              <a:t>Εκπυρήνηση</a:t>
            </a:r>
            <a:r>
              <a:rPr lang="en-US" dirty="0" smtClean="0"/>
              <a:t> (</a:t>
            </a:r>
            <a:r>
              <a:rPr lang="en-US" dirty="0" err="1" smtClean="0"/>
              <a:t>ie</a:t>
            </a:r>
            <a:r>
              <a:rPr lang="el-GR" dirty="0" smtClean="0"/>
              <a:t> </a:t>
            </a:r>
            <a:r>
              <a:rPr lang="en-US" dirty="0" err="1" smtClean="0"/>
              <a:t>HoLEP</a:t>
            </a:r>
            <a:r>
              <a:rPr lang="en-US" dirty="0" smtClean="0"/>
              <a:t>) </a:t>
            </a:r>
            <a:r>
              <a:rPr lang="el-GR" dirty="0" smtClean="0"/>
              <a:t>συστήνεται για προστάτες</a:t>
            </a:r>
            <a:r>
              <a:rPr lang="en-US" dirty="0" smtClean="0"/>
              <a:t>&gt; 100 </a:t>
            </a:r>
            <a:r>
              <a:rPr lang="en-US" dirty="0" smtClean="0"/>
              <a:t>ml</a:t>
            </a:r>
            <a:r>
              <a:rPr lang="el-GR" dirty="0" smtClean="0"/>
              <a:t>, καθ</a:t>
            </a:r>
            <a:r>
              <a:rPr lang="el-GR" dirty="0" smtClean="0"/>
              <a:t>ώς  	</a:t>
            </a:r>
            <a:r>
              <a:rPr lang="el-GR" dirty="0" smtClean="0"/>
              <a:t>υπερ</a:t>
            </a:r>
            <a:r>
              <a:rPr lang="el-GR" dirty="0" smtClean="0"/>
              <a:t>έχει της ανοικτης προστατεκτομής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63487" y="496375"/>
            <a:ext cx="672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Συμπεράσματα</a:t>
            </a:r>
            <a:endParaRPr lang="el-G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556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Conflicts of Interest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9039"/>
            <a:ext cx="7583487" cy="450869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Travel grants: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Astellas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Meditrina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Coloplast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161143" y="2340483"/>
            <a:ext cx="65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Ελάχιστα Επεμβατικές Μέθοδοι αντιμετώπισης της ΚΥΠ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383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Prostatic Artery Embolism</a:t>
            </a:r>
            <a:endParaRPr lang="el-GR" dirty="0"/>
          </a:p>
        </p:txBody>
      </p:sp>
      <p:pic>
        <p:nvPicPr>
          <p:cNvPr id="4" name="3 - Θέση περιεχομένου" descr="PAE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9463" y="1019331"/>
            <a:ext cx="7583487" cy="2491270"/>
          </a:xfrm>
        </p:spPr>
      </p:pic>
      <p:pic>
        <p:nvPicPr>
          <p:cNvPr id="5" name="4 - Εικόνα" descr="PAE_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010" y="3758784"/>
            <a:ext cx="5114318" cy="257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" y="274184"/>
            <a:ext cx="7481455" cy="2495437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612571" y="2773071"/>
            <a:ext cx="397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114 </a:t>
            </a:r>
            <a:r>
              <a:rPr lang="el-GR" dirty="0" err="1" smtClean="0"/>
              <a:t>Ασθενείς</a:t>
            </a:r>
            <a:r>
              <a:rPr lang="el-GR" dirty="0" err="1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57 </a:t>
            </a:r>
            <a:r>
              <a:rPr lang="en-US" dirty="0" smtClean="0">
                <a:sym typeface="Wingdings" pitchFamily="2" charset="2"/>
              </a:rPr>
              <a:t>TUR,  57 PAE</a:t>
            </a:r>
            <a:endParaRPr lang="el-GR" dirty="0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423987" y="3200459"/>
          <a:ext cx="672248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540"/>
                <a:gridCol w="1607128"/>
                <a:gridCol w="1496290"/>
                <a:gridCol w="997528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TUR - 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Value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Αποτυχία</a:t>
                      </a:r>
                      <a:r>
                        <a:rPr lang="el-GR" baseline="0" dirty="0" smtClean="0"/>
                        <a:t> λόγω τεχνικής δυσκολίας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5,3%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r>
                        <a:rPr lang="en-US" dirty="0" smtClean="0"/>
                        <a:t>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0,268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Μεταγγιση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3,8%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TUR</a:t>
                      </a:r>
                      <a:r>
                        <a:rPr lang="en-US" baseline="0" dirty="0" smtClean="0"/>
                        <a:t> Syndrome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0.971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Post-</a:t>
                      </a:r>
                      <a:r>
                        <a:rPr lang="en-US" dirty="0" err="1" smtClean="0"/>
                        <a:t>Embolization</a:t>
                      </a:r>
                      <a:r>
                        <a:rPr lang="en-US" dirty="0" smtClean="0"/>
                        <a:t> Syndrome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11.1%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0.380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Επίσχεση</a:t>
                      </a:r>
                      <a:r>
                        <a:rPr lang="el-GR" baseline="0" dirty="0" smtClean="0">
                          <a:solidFill>
                            <a:srgbClr val="FF0000"/>
                          </a:solidFill>
                        </a:rPr>
                        <a:t> Ούρων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25,9%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5,7%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0,004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Πυελικό Άλγος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1,9%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0,999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Συνολικά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52,6%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29,8%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0,290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E_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77" y="399143"/>
            <a:ext cx="8143838" cy="611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369" y="299140"/>
            <a:ext cx="7583487" cy="7508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Prostate Urethral Lift</a:t>
            </a:r>
            <a:endParaRPr lang="en-US" dirty="0"/>
          </a:p>
        </p:txBody>
      </p:sp>
      <p:pic>
        <p:nvPicPr>
          <p:cNvPr id="7" name="6 - Θέση περιεχομένου" descr="urolif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2306" y="1794932"/>
            <a:ext cx="7738550" cy="42220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2532" y="2413081"/>
            <a:ext cx="816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πρώτη </a:t>
            </a:r>
            <a:r>
              <a:rPr lang="en-US" dirty="0" smtClean="0"/>
              <a:t>Placebo-controlled </a:t>
            </a:r>
            <a:r>
              <a:rPr lang="el-GR" dirty="0" smtClean="0"/>
              <a:t>μελέτη που αποδεικνύει την αποτελεσματικότητα του </a:t>
            </a:r>
            <a:r>
              <a:rPr lang="en-US" dirty="0" smtClean="0"/>
              <a:t>PUL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9991" y="2939890"/>
            <a:ext cx="2382465" cy="350021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Τυχαιοποιημένη</a:t>
            </a:r>
            <a:r>
              <a:rPr lang="en-US" sz="1600" dirty="0" smtClean="0"/>
              <a:t> 2:1 PUL </a:t>
            </a:r>
            <a:r>
              <a:rPr lang="en-US" sz="1600" dirty="0" err="1" smtClean="0"/>
              <a:t>vs</a:t>
            </a:r>
            <a:r>
              <a:rPr lang="en-US" sz="1600" dirty="0" smtClean="0"/>
              <a:t> Sham</a:t>
            </a:r>
            <a:r>
              <a:rPr lang="el-GR" sz="1600" dirty="0" smtClean="0"/>
              <a:t>, προοδευτική </a:t>
            </a:r>
          </a:p>
          <a:p>
            <a:pPr algn="ctr"/>
            <a:r>
              <a:rPr lang="en-US" sz="1600" dirty="0" smtClean="0"/>
              <a:t>IPSS &gt;12</a:t>
            </a:r>
          </a:p>
          <a:p>
            <a:pPr algn="ctr"/>
            <a:r>
              <a:rPr lang="en-US" sz="1600" dirty="0" err="1" smtClean="0"/>
              <a:t>Qmax</a:t>
            </a:r>
            <a:r>
              <a:rPr lang="en-US" sz="1600" dirty="0" smtClean="0"/>
              <a:t>&lt;12</a:t>
            </a:r>
          </a:p>
          <a:p>
            <a:pPr algn="ctr"/>
            <a:r>
              <a:rPr lang="en-US" sz="1600" dirty="0" smtClean="0"/>
              <a:t>TPV 30-80ml</a:t>
            </a:r>
          </a:p>
          <a:p>
            <a:pPr algn="ctr"/>
            <a:r>
              <a:rPr lang="en-US" sz="1600" dirty="0" smtClean="0"/>
              <a:t>Rx Naïve or washed out</a:t>
            </a:r>
          </a:p>
          <a:p>
            <a:pPr algn="ctr"/>
            <a:r>
              <a:rPr lang="el-GR" sz="1600" dirty="0" smtClean="0"/>
              <a:t>Ηλικία &gt; 50 </a:t>
            </a: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Excluded: </a:t>
            </a:r>
            <a:r>
              <a:rPr lang="el-GR" sz="1600" dirty="0" smtClean="0"/>
              <a:t>Μεσος Λοβός, λιθίαση κύστεως, Ιστορικό </a:t>
            </a:r>
            <a:r>
              <a:rPr lang="en-US" sz="1600" dirty="0" smtClean="0"/>
              <a:t>Ca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682456" y="4611945"/>
            <a:ext cx="609060" cy="336907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91516" y="2939890"/>
            <a:ext cx="5378796" cy="370701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24250" y="3586221"/>
          <a:ext cx="4921251" cy="2667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40417"/>
                <a:gridCol w="1640417"/>
                <a:gridCol w="1640417"/>
              </a:tblGrid>
              <a:tr h="4445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U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Sham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-5.9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+1.98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-1.0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PVR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-22.2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24251" y="2939890"/>
            <a:ext cx="492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Πρωτεύον Καταληκτικό Σημείο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l-GR" dirty="0" smtClean="0">
                <a:solidFill>
                  <a:schemeClr val="bg1"/>
                </a:solidFill>
              </a:rPr>
              <a:t>Βελτίωση στο</a:t>
            </a:r>
            <a:r>
              <a:rPr lang="en-US" dirty="0" smtClean="0">
                <a:solidFill>
                  <a:schemeClr val="bg1"/>
                </a:solidFill>
              </a:rPr>
              <a:t> AUASI score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13 - Εικόνα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96" y="0"/>
            <a:ext cx="7300005" cy="241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9991" y="2155059"/>
            <a:ext cx="816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Αναλύει τις επιπτώσειςτου </a:t>
            </a:r>
            <a:r>
              <a:rPr lang="en-US" dirty="0" smtClean="0"/>
              <a:t>PUL</a:t>
            </a:r>
            <a:r>
              <a:rPr lang="el-GR" dirty="0" smtClean="0"/>
              <a:t> στη σεξουαλική λειτουργία.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9991" y="2616724"/>
            <a:ext cx="2382465" cy="382338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Τυχαιοποιημένη</a:t>
            </a:r>
            <a:r>
              <a:rPr lang="en-US" sz="1600" dirty="0" smtClean="0"/>
              <a:t> 2:1 PUL </a:t>
            </a:r>
            <a:r>
              <a:rPr lang="en-US" sz="1600" dirty="0" err="1" smtClean="0"/>
              <a:t>vs</a:t>
            </a:r>
            <a:r>
              <a:rPr lang="en-US" sz="1600" dirty="0" smtClean="0"/>
              <a:t> Sham</a:t>
            </a:r>
            <a:r>
              <a:rPr lang="el-GR" sz="1600" dirty="0" smtClean="0"/>
              <a:t>, προοδευτική </a:t>
            </a:r>
          </a:p>
          <a:p>
            <a:pPr algn="ctr"/>
            <a:r>
              <a:rPr lang="en-US" sz="1600" dirty="0" smtClean="0"/>
              <a:t>IPSS &gt;12</a:t>
            </a:r>
          </a:p>
          <a:p>
            <a:pPr algn="ctr"/>
            <a:r>
              <a:rPr lang="en-US" sz="1600" dirty="0" err="1" smtClean="0"/>
              <a:t>Qmax</a:t>
            </a:r>
            <a:r>
              <a:rPr lang="en-US" sz="1600" dirty="0" smtClean="0"/>
              <a:t>&lt;12</a:t>
            </a:r>
          </a:p>
          <a:p>
            <a:pPr algn="ctr"/>
            <a:r>
              <a:rPr lang="en-US" sz="1600" dirty="0" smtClean="0"/>
              <a:t>TPV 30-80ml</a:t>
            </a:r>
          </a:p>
          <a:p>
            <a:pPr algn="ctr"/>
            <a:r>
              <a:rPr lang="en-US" sz="1600" dirty="0" smtClean="0"/>
              <a:t>Rx Naïve or washed out</a:t>
            </a:r>
          </a:p>
          <a:p>
            <a:pPr algn="ctr"/>
            <a:r>
              <a:rPr lang="el-GR" sz="1600" dirty="0" smtClean="0"/>
              <a:t>Ηλικία &gt; 50 </a:t>
            </a:r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Excluded: </a:t>
            </a:r>
            <a:r>
              <a:rPr lang="el-GR" sz="1600" dirty="0" smtClean="0"/>
              <a:t>Μεσος Λοβός, λιθίαση κύστεως, Ιστορικό </a:t>
            </a:r>
            <a:r>
              <a:rPr lang="en-US" sz="1600" dirty="0" smtClean="0"/>
              <a:t>Ca, </a:t>
            </a:r>
            <a:r>
              <a:rPr lang="en-US" sz="1600" b="1" dirty="0" smtClean="0">
                <a:solidFill>
                  <a:srgbClr val="FF0000"/>
                </a:solidFill>
              </a:rPr>
              <a:t>SHIM&lt;5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682456" y="4611945"/>
            <a:ext cx="609060" cy="336907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91516" y="2616724"/>
            <a:ext cx="5378796" cy="382338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24251" y="2616724"/>
            <a:ext cx="4921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SHIM and MSHQ-</a:t>
            </a:r>
            <a:r>
              <a:rPr lang="en-US" dirty="0" err="1" smtClean="0">
                <a:solidFill>
                  <a:schemeClr val="bg1"/>
                </a:solidFill>
              </a:rPr>
              <a:t>EjD</a:t>
            </a:r>
            <a:r>
              <a:rPr lang="en-US" dirty="0" smtClean="0">
                <a:solidFill>
                  <a:schemeClr val="bg1"/>
                </a:solidFill>
              </a:rPr>
              <a:t> scores </a:t>
            </a:r>
            <a:r>
              <a:rPr lang="el-GR" dirty="0" smtClean="0">
                <a:solidFill>
                  <a:schemeClr val="bg1"/>
                </a:solidFill>
              </a:rPr>
              <a:t>Παρόμοια με τα </a:t>
            </a:r>
            <a:r>
              <a:rPr lang="en-US" dirty="0" smtClean="0">
                <a:solidFill>
                  <a:schemeClr val="bg1"/>
                </a:solidFill>
              </a:rPr>
              <a:t>control </a:t>
            </a:r>
            <a:r>
              <a:rPr lang="el-GR" dirty="0" smtClean="0">
                <a:solidFill>
                  <a:schemeClr val="bg1"/>
                </a:solidFill>
              </a:rPr>
              <a:t>στους 3 μήνες, αλλά φαίνεται πως βελτιώνονται στους 12 μήνες.</a:t>
            </a:r>
          </a:p>
          <a:p>
            <a:pPr algn="ctr"/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Ejaculatory Bother Score: 40% </a:t>
            </a:r>
            <a:r>
              <a:rPr lang="el-GR" dirty="0" smtClean="0">
                <a:solidFill>
                  <a:schemeClr val="bg1"/>
                </a:solidFill>
              </a:rPr>
              <a:t>βελτίωση στους 12 μήνες</a:t>
            </a:r>
          </a:p>
          <a:p>
            <a:pPr algn="ctr"/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SHIM score: </a:t>
            </a:r>
            <a:r>
              <a:rPr lang="el-GR" dirty="0" smtClean="0">
                <a:solidFill>
                  <a:schemeClr val="bg1"/>
                </a:solidFill>
              </a:rPr>
              <a:t>Μεγαλύτερη βελτίωση στους ασθενείς με σοβαρού Βαθμού Στυτική δυσλειτουργία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Κανένας ασθενής με </a:t>
            </a:r>
            <a:r>
              <a:rPr lang="en-US" dirty="0" err="1" smtClean="0">
                <a:solidFill>
                  <a:schemeClr val="bg1"/>
                </a:solidFill>
              </a:rPr>
              <a:t>DeNovo</a:t>
            </a:r>
            <a:r>
              <a:rPr lang="el-GR" dirty="0" smtClean="0">
                <a:solidFill>
                  <a:schemeClr val="bg1"/>
                </a:solidFill>
              </a:rPr>
              <a:t>ΣΔή προβλήματα εκσπερμάτισης</a:t>
            </a:r>
          </a:p>
        </p:txBody>
      </p:sp>
      <p:pic>
        <p:nvPicPr>
          <p:cNvPr id="14" name="13 - Εικόνα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23" y="0"/>
            <a:ext cx="6113234" cy="215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2532" y="2188052"/>
            <a:ext cx="816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Blinded RCTs:2, Prospective cohorts:7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99991" y="2771875"/>
            <a:ext cx="4124360" cy="366823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Χειρουργικός χρόνος</a:t>
            </a:r>
            <a:r>
              <a:rPr lang="en-US" sz="1600" dirty="0" smtClean="0"/>
              <a:t>: 19.1-66min</a:t>
            </a:r>
          </a:p>
          <a:p>
            <a:pPr algn="ctr"/>
            <a:r>
              <a:rPr lang="el-GR" sz="1600" dirty="0" smtClean="0"/>
              <a:t>Τοπική Αναισθησία </a:t>
            </a:r>
            <a:r>
              <a:rPr lang="en-US" sz="1600" dirty="0" smtClean="0"/>
              <a:t>95-99%</a:t>
            </a:r>
          </a:p>
          <a:p>
            <a:pPr algn="ctr"/>
            <a:endParaRPr lang="en-US" sz="1600" dirty="0" smtClean="0"/>
          </a:p>
          <a:p>
            <a:pPr algn="ctr"/>
            <a:r>
              <a:rPr lang="el-GR" sz="1600" dirty="0" smtClean="0"/>
              <a:t>Επιπλοκές</a:t>
            </a:r>
            <a:endParaRPr lang="en-US" sz="1600" dirty="0" smtClean="0"/>
          </a:p>
          <a:p>
            <a:pPr algn="ctr"/>
            <a:r>
              <a:rPr lang="en-US" sz="1600" dirty="0" err="1" smtClean="0"/>
              <a:t>Clavien-Dindo</a:t>
            </a:r>
            <a:r>
              <a:rPr lang="en-US" sz="1600" dirty="0" smtClean="0"/>
              <a:t> ≥III ~ 2.5-18%</a:t>
            </a:r>
          </a:p>
          <a:p>
            <a:pPr algn="ctr"/>
            <a:r>
              <a:rPr lang="el-GR" sz="1600" dirty="0" smtClean="0"/>
              <a:t>Μεταναστευση υλικού </a:t>
            </a:r>
          </a:p>
          <a:p>
            <a:pPr algn="ctr"/>
            <a:r>
              <a:rPr lang="el-GR" sz="1600" dirty="0" smtClean="0"/>
              <a:t>Αποτυχία και </a:t>
            </a:r>
            <a:r>
              <a:rPr lang="en-US" sz="1600" dirty="0" err="1" smtClean="0"/>
              <a:t>TURp</a:t>
            </a:r>
            <a:r>
              <a:rPr lang="en-US" sz="1600" dirty="0" smtClean="0"/>
              <a:t> 1.5-16%</a:t>
            </a:r>
            <a:endParaRPr lang="el-GR" sz="1600" dirty="0" smtClean="0"/>
          </a:p>
          <a:p>
            <a:pPr algn="ctr"/>
            <a:r>
              <a:rPr lang="en-US" sz="1600" dirty="0" err="1" smtClean="0"/>
              <a:t>Clavien-Dindo</a:t>
            </a:r>
            <a:r>
              <a:rPr lang="en-US" sz="1600" dirty="0" smtClean="0"/>
              <a:t> I &amp; II</a:t>
            </a:r>
          </a:p>
          <a:p>
            <a:pPr algn="ctr"/>
            <a:r>
              <a:rPr lang="el-GR" sz="1600" dirty="0" err="1" smtClean="0"/>
              <a:t>Δυσουρικά</a:t>
            </a:r>
            <a:r>
              <a:rPr lang="en-US" sz="1600" dirty="0" smtClean="0"/>
              <a:t>: 25-53%</a:t>
            </a:r>
          </a:p>
          <a:p>
            <a:pPr algn="ctr"/>
            <a:r>
              <a:rPr lang="el-GR" sz="1600" dirty="0" smtClean="0"/>
              <a:t>Αιματουρία</a:t>
            </a:r>
            <a:r>
              <a:rPr lang="en-US" sz="1600" dirty="0" smtClean="0"/>
              <a:t>: 16-75%</a:t>
            </a:r>
          </a:p>
          <a:p>
            <a:pPr algn="ctr"/>
            <a:r>
              <a:rPr lang="el-GR" sz="1600" dirty="0" smtClean="0"/>
              <a:t>Πυελικό Άλγος</a:t>
            </a:r>
            <a:r>
              <a:rPr lang="en-US" sz="1600" dirty="0" smtClean="0"/>
              <a:t>: 3.7-19.3%</a:t>
            </a:r>
          </a:p>
          <a:p>
            <a:pPr algn="ctr"/>
            <a:r>
              <a:rPr lang="el-GR" sz="1600" dirty="0" smtClean="0"/>
              <a:t>Επιτακτικότητα</a:t>
            </a:r>
            <a:r>
              <a:rPr lang="en-US" sz="1600" dirty="0" smtClean="0"/>
              <a:t>: 7.8-10%</a:t>
            </a:r>
          </a:p>
          <a:p>
            <a:pPr algn="ctr"/>
            <a:r>
              <a:rPr lang="el-GR" sz="1600" dirty="0" smtClean="0"/>
              <a:t>Ακράτεια</a:t>
            </a:r>
            <a:r>
              <a:rPr lang="en-US" sz="1600" dirty="0" smtClean="0"/>
              <a:t>: 1.9-16%</a:t>
            </a:r>
          </a:p>
          <a:p>
            <a:pPr algn="ctr"/>
            <a:r>
              <a:rPr lang="en-US" sz="1600" dirty="0" err="1" smtClean="0"/>
              <a:t>UTIs</a:t>
            </a:r>
            <a:r>
              <a:rPr lang="en-US" sz="1600" dirty="0" smtClean="0"/>
              <a:t>: 3.2-10%</a:t>
            </a:r>
          </a:p>
          <a:p>
            <a:pPr algn="ctr"/>
            <a:endParaRPr lang="en-US" sz="16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5434851" y="2939890"/>
            <a:ext cx="3235461" cy="350021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926445" y="2939890"/>
            <a:ext cx="2519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IPSS: -8.0 (95%CI, -8.8 to -7.2)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QoL</a:t>
            </a:r>
            <a:r>
              <a:rPr lang="en-US" dirty="0" smtClean="0">
                <a:solidFill>
                  <a:schemeClr val="bg1"/>
                </a:solidFill>
              </a:rPr>
              <a:t>: -2.2 (95%CI, -2.5 to -2.0)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Qmax</a:t>
            </a:r>
            <a:r>
              <a:rPr lang="en-US" dirty="0" smtClean="0">
                <a:solidFill>
                  <a:schemeClr val="bg1"/>
                </a:solidFill>
              </a:rPr>
              <a:t>: +3.8 ml/s  (95%CI, +3.0 to +4.6)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PVR &amp; Sexual Function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Αυξημένη ετερογένεια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10 - Εικόνα" descr="1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32" y="380356"/>
            <a:ext cx="8167780" cy="173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349" y="2720399"/>
            <a:ext cx="396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Πρώτη Περιγραφή </a:t>
            </a:r>
          </a:p>
          <a:p>
            <a:r>
              <a:rPr lang="en-US" dirty="0" err="1" smtClean="0"/>
              <a:t>Zvara</a:t>
            </a:r>
            <a:r>
              <a:rPr lang="en-US" dirty="0" smtClean="0"/>
              <a:t> et al 1970 </a:t>
            </a:r>
            <a:r>
              <a:rPr lang="en-US" dirty="0" err="1" smtClean="0">
                <a:sym typeface="Wingdings"/>
              </a:rPr>
              <a:t></a:t>
            </a:r>
            <a:r>
              <a:rPr lang="el-GR" dirty="0" smtClean="0">
                <a:sym typeface="Wingdings"/>
              </a:rPr>
              <a:t>Εργαστήριο</a:t>
            </a:r>
          </a:p>
          <a:p>
            <a:r>
              <a:rPr lang="en-US" dirty="0" err="1" smtClean="0">
                <a:sym typeface="Wingdings"/>
              </a:rPr>
              <a:t>Plante</a:t>
            </a:r>
            <a:r>
              <a:rPr lang="en-US" dirty="0" smtClean="0">
                <a:sym typeface="Wingdings"/>
              </a:rPr>
              <a:t> et al 2002 </a:t>
            </a:r>
            <a:r>
              <a:rPr lang="el-GR" dirty="0" smtClean="0">
                <a:sym typeface="Wingdings"/>
              </a:rPr>
              <a:t>Ασθενείς</a:t>
            </a:r>
          </a:p>
          <a:p>
            <a:r>
              <a:rPr lang="en-US" dirty="0" smtClean="0">
                <a:sym typeface="Wingdings"/>
              </a:rPr>
              <a:t>AUA &amp; EUA disregarded it 2008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6455" y="3077029"/>
            <a:ext cx="291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Cellular Dehydration and Necrosis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6469" y="3077029"/>
            <a:ext cx="15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RCTs</a:t>
            </a:r>
            <a:endParaRPr lang="en-US" dirty="0"/>
          </a:p>
        </p:txBody>
      </p:sp>
      <p:pic>
        <p:nvPicPr>
          <p:cNvPr id="8" name="Picture 7" descr="Screen Shot 2015-05-26 at 21.18.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2" y="3920728"/>
            <a:ext cx="8102620" cy="2493113"/>
          </a:xfrm>
          <a:prstGeom prst="rect">
            <a:avLst/>
          </a:prstGeom>
        </p:spPr>
      </p:pic>
      <p:pic>
        <p:nvPicPr>
          <p:cNvPr id="10" name="9 - Εικόνα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73" y="0"/>
            <a:ext cx="6244056" cy="2560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559165" y="2439781"/>
            <a:ext cx="81677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Patients with PBND, </a:t>
            </a:r>
            <a:r>
              <a:rPr lang="el-GR" dirty="0" smtClean="0"/>
              <a:t>Ανθεκτικοί στους α</a:t>
            </a:r>
            <a:r>
              <a:rPr lang="en-US" dirty="0" smtClean="0"/>
              <a:t>Bs.</a:t>
            </a:r>
          </a:p>
          <a:p>
            <a:r>
              <a:rPr lang="en-US" sz="1600" dirty="0" smtClean="0"/>
              <a:t>Equivocal </a:t>
            </a:r>
            <a:r>
              <a:rPr lang="el-GR" sz="1600" dirty="0" smtClean="0"/>
              <a:t>ή Αποφρακτικοί σύμφωνα με το νομόγραμμα του </a:t>
            </a:r>
            <a:r>
              <a:rPr lang="en-US" sz="1600" dirty="0" smtClean="0"/>
              <a:t>Abrams Griffiths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200</a:t>
            </a:r>
            <a:r>
              <a:rPr lang="en-US" sz="1600" dirty="0" smtClean="0"/>
              <a:t>U</a:t>
            </a:r>
            <a:r>
              <a:rPr lang="el-GR" sz="1600" dirty="0" err="1" smtClean="0"/>
              <a:t>ΒοΝΤ</a:t>
            </a:r>
            <a:r>
              <a:rPr lang="el-GR" sz="1600" dirty="0" smtClean="0"/>
              <a:t>-Α (</a:t>
            </a:r>
            <a:r>
              <a:rPr lang="en-US" sz="1600" dirty="0" err="1" smtClean="0"/>
              <a:t>Allergan</a:t>
            </a:r>
            <a:r>
              <a:rPr lang="en-US" sz="1600" dirty="0" smtClean="0"/>
              <a:t>), </a:t>
            </a:r>
            <a:r>
              <a:rPr lang="el-GR" sz="1600" dirty="0" smtClean="0"/>
              <a:t>σε 4 </a:t>
            </a:r>
            <a:r>
              <a:rPr lang="en-US" sz="1600" dirty="0" smtClean="0"/>
              <a:t> ml Saline,  </a:t>
            </a:r>
            <a:r>
              <a:rPr lang="el-GR" sz="1600" dirty="0" smtClean="0"/>
              <a:t>χορηγηθήκαν σε τέσσερα σημεία γύρω από τον αυχένα (3-6-9-12) με 23</a:t>
            </a:r>
            <a:r>
              <a:rPr lang="en-US" sz="1600" dirty="0" smtClean="0"/>
              <a:t>G </a:t>
            </a:r>
            <a:r>
              <a:rPr lang="el-GR" sz="1600" dirty="0" smtClean="0"/>
              <a:t>βελόνη.</a:t>
            </a:r>
            <a:endParaRPr lang="en-US" sz="1600" dirty="0" smtClean="0"/>
          </a:p>
        </p:txBody>
      </p:sp>
      <p:pic>
        <p:nvPicPr>
          <p:cNvPr id="10" name="9 - Εικόνα" descr="Botox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5596"/>
            <a:ext cx="9144000" cy="1663188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559165" y="5544270"/>
            <a:ext cx="81677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Επιπλοκές</a:t>
            </a:r>
            <a:r>
              <a:rPr lang="en-US" dirty="0" smtClean="0"/>
              <a:t>: </a:t>
            </a:r>
          </a:p>
          <a:p>
            <a:r>
              <a:rPr lang="el-GR" sz="1600" dirty="0" smtClean="0"/>
              <a:t>Δυσουρία (63.3%) και αιματουρία (43.3%) </a:t>
            </a:r>
            <a:r>
              <a:rPr lang="el-GR" sz="1600" dirty="0" smtClean="0">
                <a:sym typeface="Wingdings" pitchFamily="2" charset="2"/>
              </a:rPr>
              <a:t>  την πρώτη  ημέρα</a:t>
            </a:r>
          </a:p>
          <a:p>
            <a:r>
              <a:rPr lang="el-GR" sz="1600" dirty="0" smtClean="0">
                <a:sym typeface="Wingdings" pitchFamily="2" charset="2"/>
              </a:rPr>
              <a:t>Επίσχεση ούρων  13,3% (καθετηριάστηκαν για 1 ημέρα)</a:t>
            </a:r>
            <a:endParaRPr lang="en-US" sz="1600" dirty="0" smtClean="0"/>
          </a:p>
        </p:txBody>
      </p:sp>
      <p:pic>
        <p:nvPicPr>
          <p:cNvPr id="8" name="7 - Εικόνα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45" y="213855"/>
            <a:ext cx="7924800" cy="180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Σύνολο δημοσιεύσεων 01/2014-04/2015</a:t>
            </a:r>
          </a:p>
          <a:p>
            <a:pPr lvl="1"/>
            <a:r>
              <a:rPr lang="el-GR" dirty="0" smtClean="0"/>
              <a:t>Συμπτωματολογία Κατωτέρου Ουροποιητικού σε ενήλικες άνδρες</a:t>
            </a:r>
          </a:p>
          <a:p>
            <a:pPr lvl="1"/>
            <a:r>
              <a:rPr lang="el-GR" dirty="0" smtClean="0"/>
              <a:t>Γλώσσα</a:t>
            </a:r>
            <a:r>
              <a:rPr lang="en-US" dirty="0" smtClean="0"/>
              <a:t>: </a:t>
            </a:r>
            <a:r>
              <a:rPr lang="el-GR" dirty="0" smtClean="0"/>
              <a:t>Αγγλική</a:t>
            </a:r>
          </a:p>
          <a:p>
            <a:pPr lvl="1"/>
            <a:r>
              <a:rPr lang="en-US" dirty="0"/>
              <a:t>Database: EBM Reviews - Cochrane Central Register of Controlled Trials </a:t>
            </a:r>
            <a:r>
              <a:rPr lang="en-US" dirty="0" smtClean="0"/>
              <a:t> &amp;  </a:t>
            </a:r>
            <a:r>
              <a:rPr lang="en-US" dirty="0"/>
              <a:t>Cochrane Database of Systematic </a:t>
            </a:r>
            <a:r>
              <a:rPr lang="en-US" dirty="0" smtClean="0"/>
              <a:t>Reviews,  Ovid MEDLINE </a:t>
            </a:r>
            <a:r>
              <a:rPr lang="en-US" dirty="0" err="1" smtClean="0"/>
              <a:t>Embase</a:t>
            </a:r>
            <a:r>
              <a:rPr lang="en-US" dirty="0" smtClean="0"/>
              <a:t>  etc</a:t>
            </a:r>
          </a:p>
          <a:p>
            <a:pPr lvl="1"/>
            <a:r>
              <a:rPr lang="el-GR" dirty="0" smtClean="0"/>
              <a:t>Κλινικές Μελέτες</a:t>
            </a:r>
          </a:p>
          <a:p>
            <a:r>
              <a:rPr lang="en-US" dirty="0" smtClean="0"/>
              <a:t>~ 1500</a:t>
            </a:r>
            <a:endParaRPr lang="el-GR" dirty="0" smtClean="0"/>
          </a:p>
          <a:p>
            <a:r>
              <a:rPr lang="el-GR" dirty="0" smtClean="0"/>
              <a:t>~ 100 δημοσιεύσεις για </a:t>
            </a:r>
            <a:r>
              <a:rPr lang="el-GR" dirty="0" smtClean="0"/>
              <a:t>επεμβατική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 smtClean="0"/>
              <a:t>ελάχιστα επεμβατική αντιμετώπιση των </a:t>
            </a:r>
            <a:r>
              <a:rPr lang="en-US" dirty="0" err="1" smtClean="0"/>
              <a:t>mLUTS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/>
          <p:nvPr/>
        </p:nvSpPr>
        <p:spPr>
          <a:xfrm>
            <a:off x="559165" y="2872060"/>
            <a:ext cx="816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Προοπτική τυχαιοποιημένη μελέτη δεν φαίνεται να αποδεικνύει ανωτερότητα του </a:t>
            </a:r>
            <a:r>
              <a:rPr lang="en-US" dirty="0" err="1" smtClean="0"/>
              <a:t>BoTox</a:t>
            </a:r>
            <a:r>
              <a:rPr lang="el-GR" dirty="0" smtClean="0"/>
              <a:t> σε σχέση με το </a:t>
            </a:r>
            <a:r>
              <a:rPr lang="en-US" dirty="0" smtClean="0"/>
              <a:t>Placebo</a:t>
            </a:r>
            <a:endParaRPr lang="en-US" sz="1600" dirty="0" smtClean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80010" y="3764473"/>
            <a:ext cx="2161309" cy="19238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Διπλά τυφλή</a:t>
            </a:r>
          </a:p>
          <a:p>
            <a:pPr algn="ctr"/>
            <a:r>
              <a:rPr lang="el-GR" dirty="0" smtClean="0"/>
              <a:t>Προοπτική μελέτη</a:t>
            </a:r>
          </a:p>
          <a:p>
            <a:pPr algn="ctr"/>
            <a:r>
              <a:rPr lang="en-US" dirty="0" smtClean="0"/>
              <a:t>IPSS &gt; 14</a:t>
            </a:r>
          </a:p>
          <a:p>
            <a:pPr algn="ctr"/>
            <a:r>
              <a:rPr lang="en-US" dirty="0" err="1" smtClean="0"/>
              <a:t>Qmax</a:t>
            </a:r>
            <a:r>
              <a:rPr lang="en-US" dirty="0" smtClean="0"/>
              <a:t>: 4-15ml/s</a:t>
            </a:r>
          </a:p>
          <a:p>
            <a:pPr algn="ctr"/>
            <a:r>
              <a:rPr lang="en-US" dirty="0" smtClean="0"/>
              <a:t>TPV: 30-80 </a:t>
            </a:r>
            <a:r>
              <a:rPr lang="en-US" dirty="0" err="1" smtClean="0"/>
              <a:t>mls</a:t>
            </a:r>
            <a:endParaRPr lang="el-GR" dirty="0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133106" y="3764473"/>
            <a:ext cx="2161309" cy="19238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err="1" smtClean="0"/>
              <a:t>Τυχαιοποίηση</a:t>
            </a:r>
            <a:r>
              <a:rPr lang="en-US" sz="1600" dirty="0" smtClean="0"/>
              <a:t>1:1</a:t>
            </a:r>
          </a:p>
          <a:p>
            <a:pPr algn="ctr"/>
            <a:r>
              <a:rPr lang="en-US" sz="1600" dirty="0" err="1" smtClean="0"/>
              <a:t>Onabotulinum</a:t>
            </a:r>
            <a:r>
              <a:rPr lang="en-US" sz="1600" dirty="0" smtClean="0"/>
              <a:t> Toxin A 200U</a:t>
            </a:r>
          </a:p>
          <a:p>
            <a:pPr algn="ctr"/>
            <a:r>
              <a:rPr lang="en-US" sz="1600" dirty="0" smtClean="0"/>
              <a:t>Vs. Sham</a:t>
            </a:r>
          </a:p>
          <a:p>
            <a:pPr algn="ctr"/>
            <a:r>
              <a:rPr lang="en-US" sz="1600" dirty="0" smtClean="0"/>
              <a:t>N: 315</a:t>
            </a:r>
          </a:p>
          <a:p>
            <a:pPr algn="ctr"/>
            <a:r>
              <a:rPr lang="en-US" sz="1600" dirty="0" smtClean="0"/>
              <a:t>Follow up 12months</a:t>
            </a:r>
          </a:p>
          <a:p>
            <a:pPr algn="ctr"/>
            <a:endParaRPr lang="el-GR" dirty="0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6161314" y="3764473"/>
            <a:ext cx="2161309" cy="19238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Στατιστικώς Σημαντική διαφορά στο </a:t>
            </a:r>
            <a:r>
              <a:rPr lang="en-US" dirty="0" err="1" smtClean="0"/>
              <a:t>Qmax</a:t>
            </a:r>
            <a:r>
              <a:rPr lang="el-GR" dirty="0" smtClean="0"/>
              <a:t> στις 6 εβδομάδες</a:t>
            </a:r>
            <a:endParaRPr lang="el-GR" dirty="0"/>
          </a:p>
        </p:txBody>
      </p:sp>
      <p:sp>
        <p:nvSpPr>
          <p:cNvPr id="13" name="12 - Δεξιό βέλος"/>
          <p:cNvSpPr/>
          <p:nvPr/>
        </p:nvSpPr>
        <p:spPr>
          <a:xfrm>
            <a:off x="2541319" y="4536369"/>
            <a:ext cx="591787" cy="2968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εξιό βέλος"/>
          <p:cNvSpPr/>
          <p:nvPr/>
        </p:nvSpPr>
        <p:spPr>
          <a:xfrm>
            <a:off x="5294415" y="4577935"/>
            <a:ext cx="866899" cy="2968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11 - Εικόνα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20" y="19102"/>
            <a:ext cx="7896225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9393" y="2728686"/>
            <a:ext cx="573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NX1207: </a:t>
            </a:r>
            <a:r>
              <a:rPr lang="el-GR" dirty="0" smtClean="0"/>
              <a:t>Πρωτεάση Κυστεϊνης</a:t>
            </a:r>
          </a:p>
          <a:p>
            <a:r>
              <a:rPr lang="el-GR" dirty="0" smtClean="0"/>
              <a:t>		Προκαλεί την απόπτωση των κυττάρων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824" y="3375017"/>
            <a:ext cx="81938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Trial 0014: RCT, </a:t>
            </a:r>
            <a:r>
              <a:rPr lang="el-GR" dirty="0" smtClean="0"/>
              <a:t>πολυκεντρική, διπλη τυφλή, </a:t>
            </a:r>
            <a:r>
              <a:rPr lang="en-US" dirty="0" smtClean="0"/>
              <a:t>Placebo controlled</a:t>
            </a:r>
            <a:r>
              <a:rPr lang="el-GR" dirty="0" smtClean="0"/>
              <a:t> (</a:t>
            </a:r>
            <a:r>
              <a:rPr lang="en-US" dirty="0" smtClean="0"/>
              <a:t>PV 30-70ml)</a:t>
            </a:r>
          </a:p>
          <a:p>
            <a:r>
              <a:rPr lang="en-US" dirty="0" smtClean="0"/>
              <a:t>		      NX1207 (2.5, 5, 10mg) vs. Placebo (saline)</a:t>
            </a:r>
          </a:p>
          <a:p>
            <a:r>
              <a:rPr lang="en-US" dirty="0" smtClean="0"/>
              <a:t>		</a:t>
            </a:r>
            <a:r>
              <a:rPr lang="el-GR" dirty="0" smtClean="0"/>
              <a:t>       Πρωτεύον Καταληκτικό Σημείο</a:t>
            </a:r>
            <a:r>
              <a:rPr lang="en-US" dirty="0" smtClean="0"/>
              <a:t>: </a:t>
            </a:r>
            <a:r>
              <a:rPr lang="el-GR" dirty="0" smtClean="0"/>
              <a:t>Βελτίωση στο</a:t>
            </a:r>
            <a:r>
              <a:rPr lang="en-US" dirty="0" smtClean="0"/>
              <a:t> AUASI score</a:t>
            </a:r>
          </a:p>
          <a:p>
            <a:r>
              <a:rPr lang="en-US" dirty="0" smtClean="0"/>
              <a:t>			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n-US" dirty="0" smtClean="0"/>
              <a:t>		</a:t>
            </a:r>
            <a:r>
              <a:rPr lang="el-GR" dirty="0" smtClean="0"/>
              <a:t>Βελτίωση σε όλες τις ομάδες θεραπείας</a:t>
            </a:r>
          </a:p>
          <a:p>
            <a:r>
              <a:rPr lang="el-GR" dirty="0" smtClean="0"/>
              <a:t>					Επιπλοκές</a:t>
            </a:r>
            <a:r>
              <a:rPr lang="en-US" dirty="0" smtClean="0"/>
              <a:t>: </a:t>
            </a:r>
            <a:r>
              <a:rPr lang="el-GR" dirty="0" smtClean="0"/>
              <a:t>Δυσουρία, Αιματουρία</a:t>
            </a:r>
          </a:p>
          <a:p>
            <a:endParaRPr lang="en-US" dirty="0" smtClean="0"/>
          </a:p>
          <a:p>
            <a:r>
              <a:rPr lang="en-US" dirty="0" smtClean="0"/>
              <a:t>Trial 0016: RCT, </a:t>
            </a:r>
            <a:r>
              <a:rPr lang="el-GR" dirty="0" smtClean="0"/>
              <a:t>πολυκεντρική, διπλη τυφλή, </a:t>
            </a:r>
            <a:r>
              <a:rPr lang="en-US" dirty="0" smtClean="0"/>
              <a:t>Placebo controlled</a:t>
            </a:r>
          </a:p>
          <a:p>
            <a:r>
              <a:rPr lang="en-US" dirty="0" smtClean="0"/>
              <a:t>			NX1207 (2.5mg, 0.125mg) vs. </a:t>
            </a:r>
            <a:r>
              <a:rPr lang="en-US" dirty="0" err="1" smtClean="0"/>
              <a:t>Finasteride</a:t>
            </a:r>
            <a:r>
              <a:rPr lang="en-US" dirty="0" smtClean="0"/>
              <a:t> 5mg</a:t>
            </a:r>
          </a:p>
          <a:p>
            <a:r>
              <a:rPr lang="en-US" dirty="0" smtClean="0"/>
              <a:t>			Non – Inferiority study</a:t>
            </a:r>
            <a:endParaRPr lang="el-GR" dirty="0" smtClean="0"/>
          </a:p>
          <a:p>
            <a:r>
              <a:rPr lang="el-GR" dirty="0" smtClean="0"/>
              <a:t>			</a:t>
            </a:r>
            <a:r>
              <a:rPr lang="el-GR" dirty="0" smtClean="0">
                <a:sym typeface="Wingdings" pitchFamily="2" charset="2"/>
              </a:rPr>
              <a:t> Μείωση του προστατικού όγκου κατά 6%</a:t>
            </a:r>
          </a:p>
          <a:p>
            <a:r>
              <a:rPr lang="el-GR" dirty="0" smtClean="0">
                <a:sym typeface="Wingdings" pitchFamily="2" charset="2"/>
              </a:rPr>
              <a:t>				καμία επίπτωση στη σεξουαλική </a:t>
            </a:r>
            <a:r>
              <a:rPr lang="el-GR" dirty="0" err="1" smtClean="0">
                <a:sym typeface="Wingdings" pitchFamily="2" charset="2"/>
              </a:rPr>
              <a:t>λειτουργια</a:t>
            </a:r>
            <a:endParaRPr lang="en-US" dirty="0"/>
          </a:p>
        </p:txBody>
      </p:sp>
      <p:pic>
        <p:nvPicPr>
          <p:cNvPr id="8" name="7 - Εικόνα" descr="1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70" y="204505"/>
            <a:ext cx="6514515" cy="227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9164" y="3072348"/>
            <a:ext cx="816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PRX302: </a:t>
            </a:r>
            <a:r>
              <a:rPr lang="el-GR" dirty="0" smtClean="0"/>
              <a:t>Τροποποιημένη πρωτεΐνη, με μεγάλη ειδικότητα για το ενεργό </a:t>
            </a:r>
            <a:r>
              <a:rPr lang="en-US" dirty="0" smtClean="0"/>
              <a:t>PSA</a:t>
            </a:r>
          </a:p>
          <a:p>
            <a:r>
              <a:rPr lang="el-GR" dirty="0" smtClean="0"/>
              <a:t>		Δημιουργεί διαμεμβρανικούς πορους και οδηγεί το κύτταρο σε λύση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3829" y="3718679"/>
            <a:ext cx="839311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 </a:t>
            </a:r>
            <a:r>
              <a:rPr lang="el-GR" dirty="0" smtClean="0"/>
              <a:t>ασθενε</a:t>
            </a:r>
            <a:r>
              <a:rPr lang="el-GR" dirty="0" smtClean="0"/>
              <a:t>ίς	Τυχαιοποίηση 2</a:t>
            </a:r>
            <a:r>
              <a:rPr lang="en-US" dirty="0" smtClean="0"/>
              <a:t>:1</a:t>
            </a:r>
            <a:endParaRPr lang="en-US" dirty="0" smtClean="0"/>
          </a:p>
          <a:p>
            <a:r>
              <a:rPr lang="el-GR" dirty="0" smtClean="0"/>
              <a:t>Διαπερινεΐκή </a:t>
            </a:r>
            <a:r>
              <a:rPr lang="el-GR" dirty="0" smtClean="0"/>
              <a:t>χορήγηση υπό </a:t>
            </a:r>
            <a:r>
              <a:rPr lang="en-US" dirty="0" smtClean="0"/>
              <a:t>TRUS </a:t>
            </a:r>
            <a:r>
              <a:rPr lang="el-GR" dirty="0" smtClean="0"/>
              <a:t>καθοδήγηση. Μια έγχυση στην μεταβατική ζώνη  κάθε λοβού</a:t>
            </a:r>
          </a:p>
          <a:p>
            <a:r>
              <a:rPr lang="el-GR" dirty="0" smtClean="0"/>
              <a:t>Δόση 3.0μ</a:t>
            </a:r>
            <a:r>
              <a:rPr lang="en-US" dirty="0" err="1" smtClean="0"/>
              <a:t>g</a:t>
            </a:r>
            <a:r>
              <a:rPr lang="en-US" dirty="0" smtClean="0"/>
              <a:t>/ml.</a:t>
            </a:r>
            <a:r>
              <a:rPr lang="el-GR" dirty="0" smtClean="0"/>
              <a:t> Συνολικός όγκος διαλύτη και πρωτείνης ~20% </a:t>
            </a:r>
            <a:r>
              <a:rPr lang="en-US" dirty="0" smtClean="0"/>
              <a:t>TPV.</a:t>
            </a:r>
          </a:p>
          <a:p>
            <a:r>
              <a:rPr lang="en-US" dirty="0" smtClean="0"/>
              <a:t>Vehicle: 2% human </a:t>
            </a:r>
            <a:r>
              <a:rPr lang="en-US" dirty="0" smtClean="0"/>
              <a:t>albumin</a:t>
            </a:r>
          </a:p>
          <a:p>
            <a:r>
              <a:rPr lang="en-US" dirty="0" smtClean="0"/>
              <a:t>IPSS: </a:t>
            </a:r>
            <a:r>
              <a:rPr lang="el-GR" dirty="0" smtClean="0"/>
              <a:t>Μείωση κατά 9 βαθμούς		</a:t>
            </a:r>
            <a:r>
              <a:rPr lang="en-US" dirty="0" err="1" smtClean="0"/>
              <a:t>Qmax</a:t>
            </a:r>
            <a:r>
              <a:rPr lang="en-US" dirty="0" smtClean="0"/>
              <a:t>: </a:t>
            </a:r>
            <a:r>
              <a:rPr lang="el-GR" dirty="0" smtClean="0"/>
              <a:t>Βελτίωση κατά 3 </a:t>
            </a:r>
            <a:r>
              <a:rPr lang="en-US" dirty="0" smtClean="0"/>
              <a:t>ml/</a:t>
            </a:r>
            <a:r>
              <a:rPr lang="en-US" dirty="0" err="1" smtClean="0"/>
              <a:t>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A/E: </a:t>
            </a:r>
            <a:r>
              <a:rPr lang="el-GR" dirty="0" smtClean="0"/>
              <a:t>Δυσουρία(6.5%), Αιματουρία(35%), Επίσχεση ούρων (10%), Πόνος στο περίναιο.</a:t>
            </a:r>
          </a:p>
          <a:p>
            <a:r>
              <a:rPr lang="el-GR" dirty="0" smtClean="0"/>
              <a:t>	Ανίχνευση </a:t>
            </a:r>
            <a:r>
              <a:rPr lang="en-US" dirty="0" smtClean="0"/>
              <a:t>anti-PRX302 </a:t>
            </a:r>
            <a:r>
              <a:rPr lang="el-GR" dirty="0" smtClean="0"/>
              <a:t>αντισωμάτων, ἐως και 6 μήνες μετά τη 						χορήγηση.</a:t>
            </a:r>
            <a:endParaRPr lang="en-US" dirty="0"/>
          </a:p>
        </p:txBody>
      </p:sp>
      <p:pic>
        <p:nvPicPr>
          <p:cNvPr id="8" name="7 - Εικόνα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4" y="370340"/>
            <a:ext cx="7917179" cy="231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65" y="380999"/>
            <a:ext cx="7583487" cy="564931"/>
          </a:xfrm>
        </p:spPr>
        <p:txBody>
          <a:bodyPr/>
          <a:lstStyle/>
          <a:p>
            <a:r>
              <a:rPr lang="el-GR" sz="2900" dirty="0" smtClean="0"/>
              <a:t>ΕνδοπροστατικήΈγχυση Πρωτείνης </a:t>
            </a:r>
            <a:r>
              <a:rPr lang="en-US" sz="2900" dirty="0" smtClean="0"/>
              <a:t>PRX302</a:t>
            </a:r>
            <a:endParaRPr lang="en-US" sz="2900" dirty="0"/>
          </a:p>
        </p:txBody>
      </p:sp>
      <p:sp>
        <p:nvSpPr>
          <p:cNvPr id="9" name="TextBox 8"/>
          <p:cNvSpPr txBox="1"/>
          <p:nvPr/>
        </p:nvSpPr>
        <p:spPr>
          <a:xfrm>
            <a:off x="559165" y="945930"/>
            <a:ext cx="816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PRX302: </a:t>
            </a:r>
            <a:r>
              <a:rPr lang="el-GR" dirty="0" smtClean="0"/>
              <a:t>Τροποποιημένη πρωτεΐνη, με μεγάλη ειδικότητα για το ενεργό </a:t>
            </a:r>
            <a:r>
              <a:rPr lang="en-US" dirty="0" smtClean="0"/>
              <a:t>PSA</a:t>
            </a:r>
          </a:p>
          <a:p>
            <a:r>
              <a:rPr lang="el-GR" dirty="0" smtClean="0"/>
              <a:t>		Δημιουργεί διαμεμβρανικούς πορους και οδηγεί το κύτταρο σε λύση</a:t>
            </a:r>
            <a:endParaRPr lang="en-US" dirty="0"/>
          </a:p>
        </p:txBody>
      </p:sp>
      <p:pic>
        <p:nvPicPr>
          <p:cNvPr id="7" name="Picture 6" descr="Screen Shot 2015-05-30 at 11.12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28" y="1838463"/>
            <a:ext cx="5907940" cy="4574829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6313713" y="196333"/>
            <a:ext cx="262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Elhilali</a:t>
            </a:r>
            <a:r>
              <a:rPr lang="en-US" dirty="0" smtClean="0"/>
              <a:t> et al, j </a:t>
            </a:r>
            <a:r>
              <a:rPr lang="en-US" dirty="0" err="1" smtClean="0"/>
              <a:t>Urol</a:t>
            </a:r>
            <a:r>
              <a:rPr lang="en-US" dirty="0" smtClean="0"/>
              <a:t>, 2014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3487" y="496375"/>
            <a:ext cx="672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Συμπεράσματα</a:t>
            </a:r>
            <a:endParaRPr lang="el-GR" sz="3600" b="1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9170" y="1397000"/>
          <a:ext cx="6934126" cy="457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063"/>
                <a:gridCol w="346706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Εμβολισμ</a:t>
                      </a:r>
                      <a:r>
                        <a:rPr lang="el-GR" dirty="0" smtClean="0"/>
                        <a:t>ός Προστατικής Αρτηρίας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Υπαρχουν</a:t>
                      </a:r>
                      <a:r>
                        <a:rPr lang="el-GR" baseline="0" dirty="0" smtClean="0"/>
                        <a:t> Δυσκολ</a:t>
                      </a:r>
                      <a:r>
                        <a:rPr lang="el-GR" baseline="0" dirty="0" smtClean="0"/>
                        <a:t>ίες</a:t>
                      </a:r>
                    </a:p>
                    <a:p>
                      <a:r>
                        <a:rPr lang="el-GR" baseline="0" dirty="0" smtClean="0"/>
                        <a:t>Αρκετές Επιπλοκές</a:t>
                      </a:r>
                    </a:p>
                    <a:p>
                      <a:r>
                        <a:rPr lang="el-GR" baseline="0" dirty="0" smtClean="0"/>
                        <a:t>Υψηλή δόση Ακτονοβολίας</a:t>
                      </a:r>
                    </a:p>
                    <a:p>
                      <a:r>
                        <a:rPr lang="en-US" baseline="0" dirty="0" smtClean="0"/>
                        <a:t>-- &gt;</a:t>
                      </a:r>
                      <a:r>
                        <a:rPr lang="el-GR" baseline="0" dirty="0" smtClean="0"/>
                        <a:t> Για ασθενείς υψηλού κινδύνου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Prostalift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Καλ</a:t>
                      </a:r>
                      <a:r>
                        <a:rPr lang="el-GR" dirty="0" smtClean="0"/>
                        <a:t>ά αποτελέσματα</a:t>
                      </a:r>
                    </a:p>
                    <a:p>
                      <a:r>
                        <a:rPr lang="el-GR" dirty="0" smtClean="0"/>
                        <a:t>Ελάχιστες επιπλοκές</a:t>
                      </a:r>
                    </a:p>
                    <a:p>
                      <a:r>
                        <a:rPr lang="el-GR" dirty="0" smtClean="0"/>
                        <a:t>Δεν επηρεάζει τη σεξουαλική λειτουργία</a:t>
                      </a:r>
                    </a:p>
                    <a:p>
                      <a:r>
                        <a:rPr lang="en-US" dirty="0" err="1" smtClean="0">
                          <a:sym typeface="Wingdings"/>
                        </a:rPr>
                        <a:t></a:t>
                      </a:r>
                      <a:r>
                        <a:rPr lang="el-GR" dirty="0" smtClean="0">
                          <a:sym typeface="Wingdings"/>
                        </a:rPr>
                        <a:t>Για νέο,</a:t>
                      </a:r>
                      <a:r>
                        <a:rPr lang="el-GR" baseline="0" dirty="0" smtClean="0">
                          <a:sym typeface="Wingdings"/>
                        </a:rPr>
                        <a:t> σεξουαλικά ενεργό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  <a:r>
                        <a:rPr lang="en-US" dirty="0" err="1" smtClean="0"/>
                        <a:t>o</a:t>
                      </a:r>
                      <a:r>
                        <a:rPr lang="el-GR" dirty="0" smtClean="0"/>
                        <a:t>Τ</a:t>
                      </a:r>
                      <a:r>
                        <a:rPr lang="en-US" dirty="0" smtClean="0"/>
                        <a:t>ox</a:t>
                      </a:r>
                      <a:r>
                        <a:rPr lang="el-GR" dirty="0" smtClean="0"/>
                        <a:t> &amp; 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Αιθαν</a:t>
                      </a:r>
                      <a:r>
                        <a:rPr lang="el-GR" dirty="0" smtClean="0"/>
                        <a:t>όλη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Αρκ</a:t>
                      </a:r>
                      <a:r>
                        <a:rPr lang="el-GR" dirty="0" smtClean="0"/>
                        <a:t>ετές μελέτες</a:t>
                      </a:r>
                    </a:p>
                    <a:p>
                      <a:r>
                        <a:rPr lang="el-GR" dirty="0" smtClean="0"/>
                        <a:t>Χωρίς αξιόλογα αποτελέσματα για τον</a:t>
                      </a:r>
                      <a:r>
                        <a:rPr lang="el-GR" baseline="0" dirty="0" smtClean="0"/>
                        <a:t> μέσο ασθενή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PRX</a:t>
                      </a:r>
                      <a:r>
                        <a:rPr lang="en-US" baseline="0" dirty="0" smtClean="0"/>
                        <a:t> 302 &amp; NX 1207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</a:t>
                      </a:r>
                      <a:r>
                        <a:rPr lang="el-GR" dirty="0" smtClean="0"/>
                        <a:t>όδρομα αποτελέσματα</a:t>
                      </a:r>
                    </a:p>
                    <a:p>
                      <a:r>
                        <a:rPr lang="el-GR" dirty="0" smtClean="0"/>
                        <a:t>Μελλοντικές θεραπείες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7202" y="1372330"/>
            <a:ext cx="7197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l-GR" dirty="0" smtClean="0"/>
              <a:t> Επεμβατικές </a:t>
            </a:r>
            <a:r>
              <a:rPr lang="el-GR" dirty="0" smtClean="0"/>
              <a:t>Μέθοδοι αντιμετώπισης της </a:t>
            </a:r>
            <a:r>
              <a:rPr lang="el-GR" dirty="0" smtClean="0"/>
              <a:t>ΚΥΠ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TUR </a:t>
            </a:r>
            <a:r>
              <a:rPr lang="en-US" dirty="0" err="1" smtClean="0"/>
              <a:t>p</a:t>
            </a:r>
            <a:r>
              <a:rPr lang="en-US" dirty="0" smtClean="0"/>
              <a:t> (</a:t>
            </a:r>
            <a:r>
              <a:rPr lang="el-GR" dirty="0" smtClean="0"/>
              <a:t>Μονοπολικ</a:t>
            </a:r>
            <a:r>
              <a:rPr lang="el-GR" dirty="0" smtClean="0"/>
              <a:t>ή</a:t>
            </a:r>
            <a:r>
              <a:rPr lang="en-US" dirty="0" smtClean="0"/>
              <a:t>, </a:t>
            </a:r>
            <a:r>
              <a:rPr lang="el-GR" dirty="0" smtClean="0"/>
              <a:t>Διπολικ</a:t>
            </a:r>
            <a:r>
              <a:rPr lang="el-GR" dirty="0" smtClean="0"/>
              <a:t>ή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Laser (</a:t>
            </a:r>
            <a:r>
              <a:rPr lang="el-GR" dirty="0" smtClean="0"/>
              <a:t>Φωτοεξ</a:t>
            </a:r>
            <a:r>
              <a:rPr lang="el-GR" dirty="0" smtClean="0"/>
              <a:t>άχνωση</a:t>
            </a:r>
            <a:r>
              <a:rPr lang="en-US" dirty="0" smtClean="0"/>
              <a:t>, </a:t>
            </a:r>
            <a:r>
              <a:rPr lang="el-GR" dirty="0" smtClean="0"/>
              <a:t>Εκπυρ</a:t>
            </a:r>
            <a:r>
              <a:rPr lang="el-GR" dirty="0" smtClean="0"/>
              <a:t>ήνηση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TUR</a:t>
            </a:r>
            <a:r>
              <a:rPr lang="en-US" dirty="0" smtClean="0"/>
              <a:t> </a:t>
            </a:r>
            <a:r>
              <a:rPr lang="el-GR" dirty="0" smtClean="0"/>
              <a:t>εκπυρ</a:t>
            </a:r>
            <a:r>
              <a:rPr lang="el-GR" dirty="0" smtClean="0"/>
              <a:t>ήνηση (με διπολική διαθερμία)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l-GR" dirty="0" smtClean="0"/>
              <a:t>  Ανοικτ</a:t>
            </a:r>
            <a:r>
              <a:rPr lang="el-GR" dirty="0" smtClean="0"/>
              <a:t>ή προστατεκτομή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l-GR" dirty="0" smtClean="0"/>
              <a:t> Λαπαροσκοπικ</a:t>
            </a:r>
            <a:r>
              <a:rPr lang="el-GR" dirty="0" smtClean="0"/>
              <a:t>ή </a:t>
            </a:r>
            <a:r>
              <a:rPr lang="en-US" dirty="0" smtClean="0"/>
              <a:t>/ </a:t>
            </a:r>
            <a:r>
              <a:rPr lang="el-GR" dirty="0" smtClean="0"/>
              <a:t>ρομποτική απλή προστατεκτομή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l-GR" dirty="0" smtClean="0"/>
          </a:p>
          <a:p>
            <a:pPr>
              <a:buFont typeface="Arial"/>
              <a:buChar char="•"/>
            </a:pPr>
            <a:r>
              <a:rPr lang="el-GR" dirty="0" smtClean="0"/>
              <a:t>Ελάχιστα Επεμβατικές Μέθοδοι αντιμετώπισης της </a:t>
            </a:r>
            <a:r>
              <a:rPr lang="el-GR" dirty="0" smtClean="0"/>
              <a:t>ΚΥΠ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Εμβολισμ</a:t>
            </a:r>
            <a:r>
              <a:rPr lang="el-GR" dirty="0" smtClean="0"/>
              <a:t>ός Προστατικής αρτηρίας</a:t>
            </a:r>
          </a:p>
          <a:p>
            <a:pPr lvl="1">
              <a:buFont typeface="Arial"/>
              <a:buChar char="•"/>
            </a:pPr>
            <a:r>
              <a:rPr lang="el-GR" dirty="0" smtClean="0"/>
              <a:t> </a:t>
            </a:r>
            <a:r>
              <a:rPr lang="en-US" dirty="0" err="1" smtClean="0"/>
              <a:t>Prostalift</a:t>
            </a:r>
            <a:r>
              <a:rPr lang="en-US" dirty="0" smtClean="0"/>
              <a:t> (Prostatic Urethral Lift)</a:t>
            </a:r>
          </a:p>
          <a:p>
            <a:pPr lvl="1">
              <a:buFont typeface="Arial"/>
              <a:buChar char="•"/>
            </a:pPr>
            <a:r>
              <a:rPr lang="el-GR" dirty="0" smtClean="0"/>
              <a:t> Ενδοπροστατικές Εγχύσεις (</a:t>
            </a:r>
            <a:r>
              <a:rPr lang="en-US" dirty="0" err="1" smtClean="0"/>
              <a:t>BoTox</a:t>
            </a:r>
            <a:r>
              <a:rPr lang="en-US" dirty="0" smtClean="0"/>
              <a:t>, </a:t>
            </a:r>
            <a:r>
              <a:rPr lang="el-GR" dirty="0" smtClean="0"/>
              <a:t>Αιθανόλη)</a:t>
            </a:r>
          </a:p>
          <a:p>
            <a:pPr lvl="1">
              <a:buFont typeface="Arial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PRX 302, NX1207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52001" y="2834441"/>
            <a:ext cx="8229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trials</a:t>
            </a:r>
          </a:p>
          <a:p>
            <a:r>
              <a:rPr lang="el-GR" sz="1600" u="sng" dirty="0" smtClean="0"/>
              <a:t>Μελετήθηκε η κλινική αποτελεσματικότητα </a:t>
            </a:r>
            <a:r>
              <a:rPr lang="el-GR" sz="1600" dirty="0" smtClean="0"/>
              <a:t>(</a:t>
            </a:r>
            <a:r>
              <a:rPr lang="en-US" sz="1600" dirty="0" smtClean="0"/>
              <a:t>IPSS, </a:t>
            </a:r>
            <a:r>
              <a:rPr lang="en-US" sz="1600" dirty="0" err="1" smtClean="0"/>
              <a:t>QoL</a:t>
            </a:r>
            <a:r>
              <a:rPr lang="en-US" sz="1600" dirty="0" smtClean="0"/>
              <a:t> score, </a:t>
            </a:r>
            <a:r>
              <a:rPr lang="en-US" sz="1600" dirty="0" err="1" smtClean="0"/>
              <a:t>Qmax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r>
              <a:rPr lang="el-GR" sz="1600" u="sng" dirty="0" smtClean="0"/>
              <a:t>Μελετήθηκαν Επιπλοκές </a:t>
            </a:r>
            <a:r>
              <a:rPr lang="el-GR" sz="1600" dirty="0" smtClean="0"/>
              <a:t>(</a:t>
            </a:r>
            <a:r>
              <a:rPr lang="en-US" sz="1600" dirty="0" err="1" smtClean="0"/>
              <a:t>sTUR</a:t>
            </a:r>
            <a:r>
              <a:rPr lang="en-US" sz="1600" dirty="0" smtClean="0"/>
              <a:t>, </a:t>
            </a:r>
            <a:r>
              <a:rPr lang="el-GR" sz="1600" dirty="0" smtClean="0"/>
              <a:t>Μετάγγιση, Επίσχεση από </a:t>
            </a:r>
            <a:r>
              <a:rPr lang="el-GR" sz="1600" dirty="0" err="1" smtClean="0"/>
              <a:t>αιμοπήγματα</a:t>
            </a:r>
            <a:r>
              <a:rPr lang="el-GR" sz="1600" dirty="0" smtClean="0"/>
              <a:t>, Ακράτεια, ΣΔ, Στενώματα ουρήθρας, </a:t>
            </a:r>
            <a:r>
              <a:rPr lang="en-US" sz="1600" dirty="0" smtClean="0"/>
              <a:t>UTI, </a:t>
            </a:r>
            <a:r>
              <a:rPr lang="el-GR" sz="1600" dirty="0" smtClean="0"/>
              <a:t>ανάγκη επαναληπτικής επέμβασης, Αποτυχία</a:t>
            </a:r>
            <a:r>
              <a:rPr lang="en-US" sz="1600" dirty="0" smtClean="0"/>
              <a:t> TWOC)</a:t>
            </a:r>
            <a:endParaRPr lang="el-GR" sz="1600" dirty="0"/>
          </a:p>
        </p:txBody>
      </p:sp>
      <p:sp>
        <p:nvSpPr>
          <p:cNvPr id="9" name="TextBox 5"/>
          <p:cNvSpPr txBox="1"/>
          <p:nvPr/>
        </p:nvSpPr>
        <p:spPr>
          <a:xfrm>
            <a:off x="336457" y="4311769"/>
            <a:ext cx="8026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   IPSS and </a:t>
            </a:r>
            <a:r>
              <a:rPr lang="en-US" dirty="0" err="1" smtClean="0"/>
              <a:t>QoL</a:t>
            </a:r>
            <a:r>
              <a:rPr lang="en-US" dirty="0" smtClean="0"/>
              <a:t> :</a:t>
            </a:r>
            <a:r>
              <a:rPr lang="el-GR" dirty="0" smtClean="0"/>
              <a:t>		</a:t>
            </a:r>
            <a:r>
              <a:rPr lang="en-US" dirty="0" smtClean="0"/>
              <a:t>NSS</a:t>
            </a:r>
          </a:p>
          <a:p>
            <a:pPr algn="ctr"/>
            <a:r>
              <a:rPr lang="en-US" dirty="0" smtClean="0"/>
              <a:t>   </a:t>
            </a:r>
            <a:r>
              <a:rPr lang="en-US" dirty="0" err="1" smtClean="0"/>
              <a:t>Qmax</a:t>
            </a:r>
            <a:r>
              <a:rPr lang="en-US" dirty="0" smtClean="0"/>
              <a:t>: </a:t>
            </a:r>
            <a:r>
              <a:rPr lang="el-GR" dirty="0" smtClean="0"/>
              <a:t>	Στατιστικώς σημαντικές διαφορές στους</a:t>
            </a:r>
            <a:r>
              <a:rPr lang="en-US" dirty="0" smtClean="0"/>
              <a:t> 3, 6 </a:t>
            </a:r>
            <a:r>
              <a:rPr lang="el-GR" dirty="0" smtClean="0"/>
              <a:t>και</a:t>
            </a:r>
            <a:r>
              <a:rPr lang="en-US" dirty="0" smtClean="0"/>
              <a:t> 12 </a:t>
            </a:r>
            <a:r>
              <a:rPr lang="el-GR" dirty="0" smtClean="0"/>
              <a:t>μήνες</a:t>
            </a:r>
            <a:r>
              <a:rPr lang="en-US" dirty="0" smtClean="0"/>
              <a:t> (</a:t>
            </a:r>
            <a:r>
              <a:rPr lang="el-GR" dirty="0" smtClean="0"/>
              <a:t>Υψηλή ετερογένεια μεταξύ των μελετών Ι</a:t>
            </a:r>
            <a:r>
              <a:rPr lang="el-GR" baseline="30000" dirty="0" smtClean="0"/>
              <a:t>2</a:t>
            </a:r>
            <a:r>
              <a:rPr lang="en-US" dirty="0" smtClean="0"/>
              <a:t>:</a:t>
            </a:r>
            <a:r>
              <a:rPr lang="el-GR" dirty="0" smtClean="0"/>
              <a:t>67%, 67%, 72%</a:t>
            </a:r>
            <a:r>
              <a:rPr lang="en-US" dirty="0" smtClean="0"/>
              <a:t>) </a:t>
            </a:r>
            <a:endParaRPr lang="el-GR" dirty="0"/>
          </a:p>
        </p:txBody>
      </p:sp>
      <p:sp>
        <p:nvSpPr>
          <p:cNvPr id="10" name="TextBox 5"/>
          <p:cNvSpPr txBox="1"/>
          <p:nvPr/>
        </p:nvSpPr>
        <p:spPr>
          <a:xfrm>
            <a:off x="813330" y="3942437"/>
            <a:ext cx="210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3, 6, 12, 48 </a:t>
            </a:r>
            <a:r>
              <a:rPr lang="el-GR" dirty="0" smtClean="0"/>
              <a:t>μήνες</a:t>
            </a:r>
            <a:endParaRPr lang="el-GR" dirty="0"/>
          </a:p>
        </p:txBody>
      </p:sp>
      <p:sp>
        <p:nvSpPr>
          <p:cNvPr id="11" name="TextBox 5"/>
          <p:cNvSpPr txBox="1"/>
          <p:nvPr/>
        </p:nvSpPr>
        <p:spPr>
          <a:xfrm>
            <a:off x="654932" y="5308600"/>
            <a:ext cx="80264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bTURP</a:t>
            </a:r>
            <a:r>
              <a:rPr lang="el-GR" sz="2000" b="1" dirty="0" smtClean="0"/>
              <a:t> έχει </a:t>
            </a:r>
            <a:r>
              <a:rPr lang="el-GR" sz="2000" b="1" dirty="0" smtClean="0"/>
              <a:t>λιγότερες επιπλοκές</a:t>
            </a:r>
            <a:endParaRPr lang="en-US" sz="2000" b="1" dirty="0" smtClean="0"/>
          </a:p>
          <a:p>
            <a:pPr algn="just"/>
            <a:r>
              <a:rPr lang="el-GR" dirty="0" smtClean="0"/>
              <a:t>Σύνδρομο </a:t>
            </a:r>
            <a:r>
              <a:rPr lang="en-US" dirty="0" smtClean="0"/>
              <a:t>TUR:		RR 0.12         95% CI 0.05-0.31      p&lt;0.001</a:t>
            </a:r>
          </a:p>
          <a:p>
            <a:pPr algn="just"/>
            <a:r>
              <a:rPr lang="el-GR" dirty="0" err="1" smtClean="0"/>
              <a:t>Αιματοκύστη</a:t>
            </a:r>
            <a:r>
              <a:rPr lang="en-US" dirty="0" smtClean="0"/>
              <a:t>:			RR 0.48	     95% CI 0.3-0.77	     p&lt;0.002</a:t>
            </a:r>
          </a:p>
          <a:p>
            <a:pPr algn="just"/>
            <a:r>
              <a:rPr lang="el-GR" dirty="0" smtClean="0"/>
              <a:t>Μετάγγιση</a:t>
            </a:r>
            <a:r>
              <a:rPr lang="en-US" dirty="0" smtClean="0"/>
              <a:t>:			RR 0.53	     95% CI 0.35-0.82     p&lt;0.004</a:t>
            </a:r>
            <a:endParaRPr lang="el-GR" dirty="0"/>
          </a:p>
        </p:txBody>
      </p:sp>
      <p:pic>
        <p:nvPicPr>
          <p:cNvPr id="12" name="11 - Εικόνα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" y="119909"/>
            <a:ext cx="7383324" cy="245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502532" y="1117600"/>
            <a:ext cx="81677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Systemic Review and Meta-Analysis of the clinical effectiveness of bipolar compared with </a:t>
            </a:r>
            <a:r>
              <a:rPr lang="en-US" dirty="0" err="1" smtClean="0">
                <a:solidFill>
                  <a:schemeClr val="bg1"/>
                </a:solidFill>
              </a:rPr>
              <a:t>monopolar</a:t>
            </a:r>
            <a:r>
              <a:rPr lang="en-US" dirty="0" smtClean="0">
                <a:solidFill>
                  <a:schemeClr val="bg1"/>
                </a:solidFill>
              </a:rPr>
              <a:t> transurethral resection of the prostate.</a:t>
            </a:r>
            <a:endParaRPr lang="en-US" dirty="0" smtClean="0"/>
          </a:p>
          <a:p>
            <a:pPr algn="r"/>
            <a:r>
              <a:rPr lang="en-US" sz="1600" dirty="0" smtClean="0"/>
              <a:t>Omar et al, BJUI, 2014</a:t>
            </a:r>
            <a:endParaRPr lang="en-US" sz="1600" dirty="0"/>
          </a:p>
        </p:txBody>
      </p:sp>
      <p:pic>
        <p:nvPicPr>
          <p:cNvPr id="8" name="7 - Εικόνα" descr="ForestPlot_m vs bTURP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0" y="1117600"/>
            <a:ext cx="8304762" cy="5257143"/>
          </a:xfrm>
          <a:prstGeom prst="rect">
            <a:avLst/>
          </a:prstGeom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6007100" y="372533"/>
            <a:ext cx="2663212" cy="351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Omar et al, BJUI 2014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87400" y="5165248"/>
            <a:ext cx="7204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 RCTs 8517 </a:t>
            </a:r>
            <a:r>
              <a:rPr lang="el-GR" dirty="0" smtClean="0"/>
              <a:t>ασθενείς  (1992 – 2013) </a:t>
            </a:r>
            <a:r>
              <a:rPr lang="el-GR" dirty="0" err="1" smtClean="0"/>
              <a:t>Συγκριση</a:t>
            </a:r>
            <a:r>
              <a:rPr lang="el-GR" dirty="0" smtClean="0"/>
              <a:t> όλων των </a:t>
            </a:r>
            <a:r>
              <a:rPr lang="en-US" dirty="0" smtClean="0"/>
              <a:t>TUR </a:t>
            </a:r>
            <a:r>
              <a:rPr lang="el-GR" dirty="0" smtClean="0"/>
              <a:t>Μεθόδων</a:t>
            </a:r>
            <a:endParaRPr lang="en-US" dirty="0" smtClean="0"/>
          </a:p>
          <a:p>
            <a:r>
              <a:rPr lang="el-GR" sz="1600" u="sng" dirty="0" smtClean="0"/>
              <a:t>Μελετήθηκε η κλινική αποτελεσματικότητα </a:t>
            </a:r>
            <a:r>
              <a:rPr lang="el-GR" sz="1600" dirty="0" smtClean="0"/>
              <a:t>(</a:t>
            </a:r>
            <a:r>
              <a:rPr lang="en-US" sz="1600" dirty="0" smtClean="0"/>
              <a:t>IPSS, </a:t>
            </a:r>
            <a:r>
              <a:rPr lang="en-US" sz="1600" dirty="0" err="1" smtClean="0"/>
              <a:t>Qmax</a:t>
            </a:r>
            <a:r>
              <a:rPr lang="el-GR" sz="1600" dirty="0" smtClean="0"/>
              <a:t>, </a:t>
            </a:r>
            <a:r>
              <a:rPr lang="en-US" sz="1600" dirty="0" smtClean="0"/>
              <a:t>PVR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r>
              <a:rPr lang="el-GR" sz="1600" u="sng" dirty="0" smtClean="0"/>
              <a:t>Μελετήθηκαν Επιπλοκές  </a:t>
            </a:r>
            <a:r>
              <a:rPr lang="el-GR" sz="1600" dirty="0" smtClean="0"/>
              <a:t>Άμεσες και απώτερες</a:t>
            </a:r>
            <a:endParaRPr lang="el-GR" sz="1600" dirty="0"/>
          </a:p>
        </p:txBody>
      </p:sp>
      <p:pic>
        <p:nvPicPr>
          <p:cNvPr id="7" name="6 - Εικόνα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381000"/>
            <a:ext cx="7454900" cy="4501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Forem vs bTURP_Cornu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9867" y="415430"/>
            <a:ext cx="6807200" cy="6167794"/>
          </a:xfrm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6480788" y="64063"/>
            <a:ext cx="2663212" cy="351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Cornu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al,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Urol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orest Holep vs mTUR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3733" y="242374"/>
            <a:ext cx="6479823" cy="6332970"/>
          </a:xfrm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6480788" y="64063"/>
            <a:ext cx="2663212" cy="351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Cornu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et al,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Urol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2015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6844</TotalTime>
  <Words>2794</Words>
  <Application>Microsoft Macintosh PowerPoint</Application>
  <PresentationFormat>On-screen Show (4:3)</PresentationFormat>
  <Paragraphs>463</Paragraphs>
  <Slides>34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Θέμα του Office</vt:lpstr>
      <vt:lpstr>Οι σημαντικότερες δημοσιεύσεις πάνω στην επεμβατική αντιμετώπιση της ΚΥΠ τον τελευταίο χρόνο</vt:lpstr>
      <vt:lpstr>Conflicts of Interest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Prostatic Artery Embolism</vt:lpstr>
      <vt:lpstr>Slide 22</vt:lpstr>
      <vt:lpstr>Slide 23</vt:lpstr>
      <vt:lpstr>Prostate Urethral Lift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ΕνδοπροστατικήΈγχυση Πρωτείνης PRX302</vt:lpstr>
      <vt:lpstr>Slide 34</vt:lpstr>
    </vt:vector>
  </TitlesOfParts>
  <Company>AUTH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Vasilis Sakalis</dc:creator>
  <cp:lastModifiedBy>Vasilis Sakalis</cp:lastModifiedBy>
  <cp:revision>213</cp:revision>
  <dcterms:created xsi:type="dcterms:W3CDTF">2015-06-12T10:17:21Z</dcterms:created>
  <dcterms:modified xsi:type="dcterms:W3CDTF">2015-06-12T14:11:26Z</dcterms:modified>
</cp:coreProperties>
</file>