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charts/chart7.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charts/chart6.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7" r:id="rId3"/>
    <p:sldId id="263" r:id="rId4"/>
    <p:sldId id="290" r:id="rId5"/>
    <p:sldId id="288" r:id="rId6"/>
    <p:sldId id="289" r:id="rId7"/>
    <p:sldId id="304" r:id="rId8"/>
    <p:sldId id="305" r:id="rId9"/>
    <p:sldId id="303" r:id="rId10"/>
    <p:sldId id="264" r:id="rId11"/>
    <p:sldId id="276" r:id="rId12"/>
    <p:sldId id="279" r:id="rId13"/>
    <p:sldId id="278" r:id="rId14"/>
    <p:sldId id="284" r:id="rId15"/>
    <p:sldId id="262" r:id="rId16"/>
    <p:sldId id="268" r:id="rId17"/>
    <p:sldId id="287" r:id="rId18"/>
    <p:sldId id="270" r:id="rId19"/>
    <p:sldId id="271" r:id="rId20"/>
    <p:sldId id="272" r:id="rId21"/>
    <p:sldId id="274" r:id="rId22"/>
    <p:sldId id="280" r:id="rId23"/>
    <p:sldId id="265" r:id="rId24"/>
    <p:sldId id="266" r:id="rId25"/>
    <p:sldId id="281" r:id="rId26"/>
    <p:sldId id="267" r:id="rId27"/>
    <p:sldId id="277" r:id="rId28"/>
    <p:sldId id="285" r:id="rId29"/>
    <p:sldId id="286" r:id="rId30"/>
    <p:sldId id="293" r:id="rId31"/>
    <p:sldId id="292" r:id="rId32"/>
    <p:sldId id="295" r:id="rId33"/>
    <p:sldId id="291" r:id="rId34"/>
    <p:sldId id="297" r:id="rId35"/>
    <p:sldId id="294" r:id="rId36"/>
    <p:sldId id="296" r:id="rId37"/>
    <p:sldId id="257" r:id="rId38"/>
    <p:sldId id="269" r:id="rId39"/>
    <p:sldId id="282" r:id="rId40"/>
    <p:sldId id="299" r:id="rId41"/>
    <p:sldId id="300" r:id="rId42"/>
    <p:sldId id="302" r:id="rId43"/>
    <p:sldId id="258" r:id="rId44"/>
    <p:sldId id="259" r:id="rId45"/>
    <p:sldId id="260" r:id="rId46"/>
    <p:sldId id="261" r:id="rId47"/>
    <p:sldId id="301" r:id="rId4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ytilekas" initials="m" lastIdx="0"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Μεσαίο στυλ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1374"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914;&#953;&#946;&#955;&#943;&#959;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914;&#953;&#946;&#955;&#943;&#959;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ytilekas\Documents\&#913;&#947;&#961;&#953;&#940;%20&#963;&#967;&#942;&#956;&#945;&#964;&#94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ytilekas\Documents\&#913;&#947;&#961;&#953;&#940;%20&#963;&#967;&#942;&#956;&#945;&#964;&#945;.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914;&#953;&#946;&#955;&#943;&#959;1"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914;&#953;&#946;&#955;&#943;&#959;1"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914;&#953;&#946;&#955;&#943;&#959;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style val="44"/>
  <c:chart>
    <c:autoTitleDeleted val="1"/>
    <c:view3D>
      <c:rAngAx val="1"/>
    </c:view3D>
    <c:plotArea>
      <c:layout/>
      <c:bar3DChart>
        <c:barDir val="col"/>
        <c:grouping val="clustered"/>
        <c:ser>
          <c:idx val="0"/>
          <c:order val="0"/>
          <c:tx>
            <c:strRef>
              <c:f>Φύλλο1!$E$6</c:f>
              <c:strCache>
                <c:ptCount val="1"/>
                <c:pt idx="0">
                  <c:v>%</c:v>
                </c:pt>
              </c:strCache>
            </c:strRef>
          </c:tx>
          <c:dLbls>
            <c:txPr>
              <a:bodyPr/>
              <a:lstStyle/>
              <a:p>
                <a:pPr>
                  <a:defRPr sz="2000" b="1">
                    <a:solidFill>
                      <a:srgbClr val="FF0000"/>
                    </a:solidFill>
                  </a:defRPr>
                </a:pPr>
                <a:endParaRPr lang="el-GR"/>
              </a:p>
            </c:txPr>
            <c:showVal val="1"/>
          </c:dLbls>
          <c:cat>
            <c:strRef>
              <c:f>Φύλλο1!$D$7:$D$10</c:f>
              <c:strCache>
                <c:ptCount val="4"/>
                <c:pt idx="0">
                  <c:v>Απουσία BOO</c:v>
                </c:pt>
                <c:pt idx="1">
                  <c:v>Ήπια BOO</c:v>
                </c:pt>
                <c:pt idx="2">
                  <c:v>Μέτρια BOO</c:v>
                </c:pt>
                <c:pt idx="3">
                  <c:v>Έντονη BOO </c:v>
                </c:pt>
              </c:strCache>
            </c:strRef>
          </c:cat>
          <c:val>
            <c:numRef>
              <c:f>Φύλλο1!$E$7:$E$10</c:f>
              <c:numCache>
                <c:formatCode>0.00%</c:formatCode>
                <c:ptCount val="4"/>
                <c:pt idx="0">
                  <c:v>0.65500000000000258</c:v>
                </c:pt>
                <c:pt idx="1">
                  <c:v>0.21800000000000044</c:v>
                </c:pt>
                <c:pt idx="2">
                  <c:v>0.127</c:v>
                </c:pt>
                <c:pt idx="3" formatCode="0%">
                  <c:v>0</c:v>
                </c:pt>
              </c:numCache>
            </c:numRef>
          </c:val>
        </c:ser>
        <c:dLbls>
          <c:showVal val="1"/>
        </c:dLbls>
        <c:shape val="cylinder"/>
        <c:axId val="48796800"/>
        <c:axId val="48798336"/>
        <c:axId val="0"/>
      </c:bar3DChart>
      <c:catAx>
        <c:axId val="48796800"/>
        <c:scaling>
          <c:orientation val="minMax"/>
        </c:scaling>
        <c:axPos val="b"/>
        <c:majorTickMark val="none"/>
        <c:tickLblPos val="nextTo"/>
        <c:txPr>
          <a:bodyPr/>
          <a:lstStyle/>
          <a:p>
            <a:pPr>
              <a:defRPr sz="2000">
                <a:solidFill>
                  <a:srgbClr val="FF0000"/>
                </a:solidFill>
              </a:defRPr>
            </a:pPr>
            <a:endParaRPr lang="el-GR"/>
          </a:p>
        </c:txPr>
        <c:crossAx val="48798336"/>
        <c:crosses val="autoZero"/>
        <c:auto val="1"/>
        <c:lblAlgn val="ctr"/>
        <c:lblOffset val="100"/>
      </c:catAx>
      <c:valAx>
        <c:axId val="48798336"/>
        <c:scaling>
          <c:orientation val="minMax"/>
        </c:scaling>
        <c:delete val="1"/>
        <c:axPos val="l"/>
        <c:numFmt formatCode="0.00%" sourceLinked="1"/>
        <c:tickLblPos val="nextTo"/>
        <c:crossAx val="48796800"/>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9.0857757363663375E-2"/>
          <c:y val="3.9572130837127954E-2"/>
          <c:w val="0.8881506999125105"/>
          <c:h val="0.8044942037749756"/>
        </c:manualLayout>
      </c:layout>
      <c:scatterChart>
        <c:scatterStyle val="lineMarker"/>
        <c:ser>
          <c:idx val="0"/>
          <c:order val="0"/>
          <c:spPr>
            <a:ln w="28575">
              <a:noFill/>
            </a:ln>
          </c:spPr>
          <c:trendline>
            <c:trendlineType val="linear"/>
          </c:trendline>
          <c:xVal>
            <c:numRef>
              <c:f>Φύλλο1!$I$105:$I$204</c:f>
              <c:numCache>
                <c:formatCode>General</c:formatCode>
                <c:ptCount val="100"/>
                <c:pt idx="0">
                  <c:v>26</c:v>
                </c:pt>
                <c:pt idx="1">
                  <c:v>53.7</c:v>
                </c:pt>
                <c:pt idx="2">
                  <c:v>20</c:v>
                </c:pt>
                <c:pt idx="3">
                  <c:v>17</c:v>
                </c:pt>
                <c:pt idx="4">
                  <c:v>25</c:v>
                </c:pt>
                <c:pt idx="5">
                  <c:v>21</c:v>
                </c:pt>
                <c:pt idx="6">
                  <c:v>14.7</c:v>
                </c:pt>
                <c:pt idx="7">
                  <c:v>16</c:v>
                </c:pt>
                <c:pt idx="8">
                  <c:v>18.32</c:v>
                </c:pt>
                <c:pt idx="9">
                  <c:v>28</c:v>
                </c:pt>
                <c:pt idx="10">
                  <c:v>24.2</c:v>
                </c:pt>
                <c:pt idx="11">
                  <c:v>38.200000000000003</c:v>
                </c:pt>
                <c:pt idx="12">
                  <c:v>37.800000000000004</c:v>
                </c:pt>
                <c:pt idx="13">
                  <c:v>43</c:v>
                </c:pt>
                <c:pt idx="14">
                  <c:v>27</c:v>
                </c:pt>
                <c:pt idx="15">
                  <c:v>21</c:v>
                </c:pt>
                <c:pt idx="16">
                  <c:v>31.8</c:v>
                </c:pt>
                <c:pt idx="17">
                  <c:v>42.5</c:v>
                </c:pt>
                <c:pt idx="18">
                  <c:v>110</c:v>
                </c:pt>
                <c:pt idx="19">
                  <c:v>49.4</c:v>
                </c:pt>
                <c:pt idx="20">
                  <c:v>92</c:v>
                </c:pt>
                <c:pt idx="21">
                  <c:v>30</c:v>
                </c:pt>
                <c:pt idx="22">
                  <c:v>60</c:v>
                </c:pt>
                <c:pt idx="23">
                  <c:v>45</c:v>
                </c:pt>
                <c:pt idx="24">
                  <c:v>37</c:v>
                </c:pt>
                <c:pt idx="25">
                  <c:v>19</c:v>
                </c:pt>
                <c:pt idx="26">
                  <c:v>50</c:v>
                </c:pt>
                <c:pt idx="27">
                  <c:v>62</c:v>
                </c:pt>
                <c:pt idx="28">
                  <c:v>18</c:v>
                </c:pt>
                <c:pt idx="29">
                  <c:v>22</c:v>
                </c:pt>
                <c:pt idx="30">
                  <c:v>54</c:v>
                </c:pt>
                <c:pt idx="31">
                  <c:v>61</c:v>
                </c:pt>
                <c:pt idx="32">
                  <c:v>22</c:v>
                </c:pt>
                <c:pt idx="33">
                  <c:v>80</c:v>
                </c:pt>
                <c:pt idx="34">
                  <c:v>50</c:v>
                </c:pt>
                <c:pt idx="35">
                  <c:v>30</c:v>
                </c:pt>
                <c:pt idx="36">
                  <c:v>44</c:v>
                </c:pt>
                <c:pt idx="37">
                  <c:v>30</c:v>
                </c:pt>
                <c:pt idx="38">
                  <c:v>35</c:v>
                </c:pt>
                <c:pt idx="39">
                  <c:v>26</c:v>
                </c:pt>
                <c:pt idx="40">
                  <c:v>43</c:v>
                </c:pt>
                <c:pt idx="41">
                  <c:v>26</c:v>
                </c:pt>
                <c:pt idx="42">
                  <c:v>90</c:v>
                </c:pt>
                <c:pt idx="43">
                  <c:v>55</c:v>
                </c:pt>
                <c:pt idx="44">
                  <c:v>18</c:v>
                </c:pt>
                <c:pt idx="45">
                  <c:v>17</c:v>
                </c:pt>
                <c:pt idx="46">
                  <c:v>35</c:v>
                </c:pt>
                <c:pt idx="47">
                  <c:v>35</c:v>
                </c:pt>
                <c:pt idx="48">
                  <c:v>27.8</c:v>
                </c:pt>
                <c:pt idx="49">
                  <c:v>20</c:v>
                </c:pt>
                <c:pt idx="50">
                  <c:v>43</c:v>
                </c:pt>
                <c:pt idx="51">
                  <c:v>45</c:v>
                </c:pt>
                <c:pt idx="52">
                  <c:v>35</c:v>
                </c:pt>
                <c:pt idx="53">
                  <c:v>18</c:v>
                </c:pt>
                <c:pt idx="54">
                  <c:v>20</c:v>
                </c:pt>
                <c:pt idx="55">
                  <c:v>28</c:v>
                </c:pt>
                <c:pt idx="56">
                  <c:v>24</c:v>
                </c:pt>
                <c:pt idx="57">
                  <c:v>46</c:v>
                </c:pt>
                <c:pt idx="58">
                  <c:v>41</c:v>
                </c:pt>
                <c:pt idx="59">
                  <c:v>26</c:v>
                </c:pt>
                <c:pt idx="60">
                  <c:v>80</c:v>
                </c:pt>
                <c:pt idx="61">
                  <c:v>10</c:v>
                </c:pt>
                <c:pt idx="62">
                  <c:v>7</c:v>
                </c:pt>
                <c:pt idx="63">
                  <c:v>48.1</c:v>
                </c:pt>
                <c:pt idx="64">
                  <c:v>12</c:v>
                </c:pt>
                <c:pt idx="65">
                  <c:v>32.5</c:v>
                </c:pt>
                <c:pt idx="66">
                  <c:v>23</c:v>
                </c:pt>
                <c:pt idx="67">
                  <c:v>17</c:v>
                </c:pt>
                <c:pt idx="68">
                  <c:v>42.3</c:v>
                </c:pt>
                <c:pt idx="69">
                  <c:v>36</c:v>
                </c:pt>
                <c:pt idx="70">
                  <c:v>69</c:v>
                </c:pt>
                <c:pt idx="71">
                  <c:v>54.6</c:v>
                </c:pt>
                <c:pt idx="72">
                  <c:v>25.8</c:v>
                </c:pt>
                <c:pt idx="73">
                  <c:v>48.4</c:v>
                </c:pt>
                <c:pt idx="74">
                  <c:v>32</c:v>
                </c:pt>
                <c:pt idx="75">
                  <c:v>37</c:v>
                </c:pt>
                <c:pt idx="76">
                  <c:v>29</c:v>
                </c:pt>
                <c:pt idx="77">
                  <c:v>35</c:v>
                </c:pt>
                <c:pt idx="78">
                  <c:v>10.8</c:v>
                </c:pt>
                <c:pt idx="79">
                  <c:v>16</c:v>
                </c:pt>
                <c:pt idx="80">
                  <c:v>38</c:v>
                </c:pt>
                <c:pt idx="81">
                  <c:v>14.6</c:v>
                </c:pt>
                <c:pt idx="82">
                  <c:v>18</c:v>
                </c:pt>
                <c:pt idx="83">
                  <c:v>28</c:v>
                </c:pt>
                <c:pt idx="84">
                  <c:v>41.6</c:v>
                </c:pt>
                <c:pt idx="85">
                  <c:v>26</c:v>
                </c:pt>
                <c:pt idx="86">
                  <c:v>25</c:v>
                </c:pt>
                <c:pt idx="87">
                  <c:v>45.5</c:v>
                </c:pt>
                <c:pt idx="88">
                  <c:v>33.700000000000003</c:v>
                </c:pt>
                <c:pt idx="89">
                  <c:v>35.5</c:v>
                </c:pt>
                <c:pt idx="90">
                  <c:v>65</c:v>
                </c:pt>
                <c:pt idx="91">
                  <c:v>35</c:v>
                </c:pt>
                <c:pt idx="92">
                  <c:v>87.6</c:v>
                </c:pt>
                <c:pt idx="93">
                  <c:v>27</c:v>
                </c:pt>
                <c:pt idx="94">
                  <c:v>22</c:v>
                </c:pt>
                <c:pt idx="95">
                  <c:v>10.200000000000001</c:v>
                </c:pt>
                <c:pt idx="96">
                  <c:v>125</c:v>
                </c:pt>
                <c:pt idx="97">
                  <c:v>65</c:v>
                </c:pt>
                <c:pt idx="98">
                  <c:v>25</c:v>
                </c:pt>
                <c:pt idx="99">
                  <c:v>28</c:v>
                </c:pt>
              </c:numCache>
            </c:numRef>
          </c:xVal>
          <c:yVal>
            <c:numRef>
              <c:f>Φύλλο1!$J$105:$J$204</c:f>
              <c:numCache>
                <c:formatCode>General</c:formatCode>
                <c:ptCount val="100"/>
                <c:pt idx="0">
                  <c:v>1</c:v>
                </c:pt>
                <c:pt idx="1">
                  <c:v>6</c:v>
                </c:pt>
                <c:pt idx="2">
                  <c:v>6</c:v>
                </c:pt>
                <c:pt idx="3">
                  <c:v>1</c:v>
                </c:pt>
                <c:pt idx="4">
                  <c:v>4</c:v>
                </c:pt>
                <c:pt idx="5">
                  <c:v>1</c:v>
                </c:pt>
                <c:pt idx="6">
                  <c:v>1</c:v>
                </c:pt>
                <c:pt idx="7">
                  <c:v>1</c:v>
                </c:pt>
                <c:pt idx="8">
                  <c:v>1</c:v>
                </c:pt>
                <c:pt idx="9">
                  <c:v>1</c:v>
                </c:pt>
                <c:pt idx="10">
                  <c:v>1</c:v>
                </c:pt>
                <c:pt idx="11">
                  <c:v>3</c:v>
                </c:pt>
                <c:pt idx="12">
                  <c:v>2</c:v>
                </c:pt>
                <c:pt idx="13">
                  <c:v>2</c:v>
                </c:pt>
                <c:pt idx="14">
                  <c:v>3</c:v>
                </c:pt>
                <c:pt idx="15">
                  <c:v>1</c:v>
                </c:pt>
                <c:pt idx="16">
                  <c:v>3</c:v>
                </c:pt>
                <c:pt idx="17">
                  <c:v>4</c:v>
                </c:pt>
                <c:pt idx="18">
                  <c:v>5</c:v>
                </c:pt>
                <c:pt idx="19">
                  <c:v>4</c:v>
                </c:pt>
                <c:pt idx="20">
                  <c:v>4</c:v>
                </c:pt>
                <c:pt idx="21">
                  <c:v>2</c:v>
                </c:pt>
                <c:pt idx="22">
                  <c:v>5</c:v>
                </c:pt>
                <c:pt idx="23">
                  <c:v>2</c:v>
                </c:pt>
                <c:pt idx="24">
                  <c:v>5</c:v>
                </c:pt>
                <c:pt idx="25">
                  <c:v>5</c:v>
                </c:pt>
                <c:pt idx="26">
                  <c:v>1</c:v>
                </c:pt>
                <c:pt idx="27">
                  <c:v>5</c:v>
                </c:pt>
                <c:pt idx="28">
                  <c:v>1</c:v>
                </c:pt>
                <c:pt idx="29">
                  <c:v>2</c:v>
                </c:pt>
                <c:pt idx="30">
                  <c:v>6</c:v>
                </c:pt>
                <c:pt idx="31">
                  <c:v>3</c:v>
                </c:pt>
                <c:pt idx="32">
                  <c:v>1</c:v>
                </c:pt>
                <c:pt idx="33">
                  <c:v>5</c:v>
                </c:pt>
                <c:pt idx="34">
                  <c:v>6</c:v>
                </c:pt>
                <c:pt idx="35">
                  <c:v>2</c:v>
                </c:pt>
                <c:pt idx="36">
                  <c:v>5</c:v>
                </c:pt>
                <c:pt idx="37">
                  <c:v>2</c:v>
                </c:pt>
                <c:pt idx="38">
                  <c:v>3</c:v>
                </c:pt>
                <c:pt idx="39">
                  <c:v>4</c:v>
                </c:pt>
                <c:pt idx="40">
                  <c:v>3</c:v>
                </c:pt>
                <c:pt idx="41">
                  <c:v>1</c:v>
                </c:pt>
                <c:pt idx="42">
                  <c:v>5</c:v>
                </c:pt>
                <c:pt idx="43">
                  <c:v>2</c:v>
                </c:pt>
                <c:pt idx="44">
                  <c:v>3</c:v>
                </c:pt>
                <c:pt idx="45">
                  <c:v>1</c:v>
                </c:pt>
                <c:pt idx="46">
                  <c:v>0</c:v>
                </c:pt>
                <c:pt idx="47">
                  <c:v>5</c:v>
                </c:pt>
                <c:pt idx="48">
                  <c:v>4</c:v>
                </c:pt>
                <c:pt idx="49">
                  <c:v>2</c:v>
                </c:pt>
                <c:pt idx="50">
                  <c:v>3</c:v>
                </c:pt>
                <c:pt idx="51">
                  <c:v>2</c:v>
                </c:pt>
                <c:pt idx="52">
                  <c:v>1</c:v>
                </c:pt>
                <c:pt idx="53">
                  <c:v>1</c:v>
                </c:pt>
                <c:pt idx="54">
                  <c:v>1</c:v>
                </c:pt>
                <c:pt idx="55">
                  <c:v>3</c:v>
                </c:pt>
                <c:pt idx="56">
                  <c:v>3</c:v>
                </c:pt>
                <c:pt idx="57">
                  <c:v>5</c:v>
                </c:pt>
                <c:pt idx="58">
                  <c:v>6</c:v>
                </c:pt>
                <c:pt idx="59">
                  <c:v>3</c:v>
                </c:pt>
                <c:pt idx="60">
                  <c:v>6</c:v>
                </c:pt>
                <c:pt idx="61">
                  <c:v>2</c:v>
                </c:pt>
                <c:pt idx="62">
                  <c:v>1</c:v>
                </c:pt>
                <c:pt idx="63">
                  <c:v>3</c:v>
                </c:pt>
                <c:pt idx="64">
                  <c:v>1</c:v>
                </c:pt>
                <c:pt idx="65">
                  <c:v>1</c:v>
                </c:pt>
                <c:pt idx="66">
                  <c:v>5</c:v>
                </c:pt>
                <c:pt idx="67">
                  <c:v>2</c:v>
                </c:pt>
                <c:pt idx="68">
                  <c:v>3</c:v>
                </c:pt>
                <c:pt idx="69">
                  <c:v>1</c:v>
                </c:pt>
                <c:pt idx="70">
                  <c:v>5</c:v>
                </c:pt>
                <c:pt idx="71">
                  <c:v>2</c:v>
                </c:pt>
                <c:pt idx="72">
                  <c:v>4</c:v>
                </c:pt>
                <c:pt idx="73">
                  <c:v>3</c:v>
                </c:pt>
                <c:pt idx="74">
                  <c:v>2</c:v>
                </c:pt>
                <c:pt idx="75">
                  <c:v>6</c:v>
                </c:pt>
                <c:pt idx="76">
                  <c:v>5</c:v>
                </c:pt>
                <c:pt idx="77">
                  <c:v>2</c:v>
                </c:pt>
                <c:pt idx="78">
                  <c:v>2</c:v>
                </c:pt>
                <c:pt idx="79">
                  <c:v>6</c:v>
                </c:pt>
                <c:pt idx="80">
                  <c:v>2</c:v>
                </c:pt>
                <c:pt idx="81">
                  <c:v>1</c:v>
                </c:pt>
                <c:pt idx="82">
                  <c:v>2</c:v>
                </c:pt>
                <c:pt idx="83">
                  <c:v>1</c:v>
                </c:pt>
                <c:pt idx="84">
                  <c:v>1</c:v>
                </c:pt>
                <c:pt idx="85">
                  <c:v>1</c:v>
                </c:pt>
                <c:pt idx="86">
                  <c:v>2</c:v>
                </c:pt>
                <c:pt idx="87">
                  <c:v>6</c:v>
                </c:pt>
                <c:pt idx="88">
                  <c:v>6</c:v>
                </c:pt>
                <c:pt idx="89">
                  <c:v>4</c:v>
                </c:pt>
                <c:pt idx="90">
                  <c:v>4</c:v>
                </c:pt>
                <c:pt idx="91">
                  <c:v>1</c:v>
                </c:pt>
                <c:pt idx="92">
                  <c:v>5</c:v>
                </c:pt>
                <c:pt idx="93">
                  <c:v>3</c:v>
                </c:pt>
                <c:pt idx="94">
                  <c:v>2</c:v>
                </c:pt>
                <c:pt idx="95">
                  <c:v>1</c:v>
                </c:pt>
                <c:pt idx="96">
                  <c:v>1</c:v>
                </c:pt>
                <c:pt idx="97">
                  <c:v>2</c:v>
                </c:pt>
                <c:pt idx="98">
                  <c:v>1</c:v>
                </c:pt>
                <c:pt idx="99">
                  <c:v>0</c:v>
                </c:pt>
              </c:numCache>
            </c:numRef>
          </c:yVal>
        </c:ser>
        <c:axId val="151164800"/>
        <c:axId val="49418240"/>
      </c:scatterChart>
      <c:valAx>
        <c:axId val="151164800"/>
        <c:scaling>
          <c:orientation val="minMax"/>
        </c:scaling>
        <c:axPos val="b"/>
        <c:majorGridlines/>
        <c:minorGridlines/>
        <c:title>
          <c:tx>
            <c:rich>
              <a:bodyPr/>
              <a:lstStyle/>
              <a:p>
                <a:pPr>
                  <a:defRPr sz="1400"/>
                </a:pPr>
                <a:r>
                  <a:rPr lang="el-GR" sz="1400"/>
                  <a:t>Μέγεθος</a:t>
                </a:r>
                <a:r>
                  <a:rPr lang="el-GR" sz="1400" baseline="0"/>
                  <a:t> προστάτη αδένα (Υπερηβική Μέτρηση)</a:t>
                </a:r>
                <a:endParaRPr lang="el-GR" sz="1400"/>
              </a:p>
            </c:rich>
          </c:tx>
          <c:layout/>
        </c:title>
        <c:numFmt formatCode="General" sourceLinked="1"/>
        <c:tickLblPos val="nextTo"/>
        <c:crossAx val="49418240"/>
        <c:crosses val="autoZero"/>
        <c:crossBetween val="midCat"/>
      </c:valAx>
      <c:valAx>
        <c:axId val="49418240"/>
        <c:scaling>
          <c:orientation val="minMax"/>
        </c:scaling>
        <c:axPos val="l"/>
        <c:majorGridlines/>
        <c:minorGridlines/>
        <c:title>
          <c:tx>
            <c:rich>
              <a:bodyPr/>
              <a:lstStyle/>
              <a:p>
                <a:pPr>
                  <a:defRPr sz="1600"/>
                </a:pPr>
                <a:r>
                  <a:rPr lang="el-GR" sz="1600"/>
                  <a:t>Βαθμός</a:t>
                </a:r>
                <a:r>
                  <a:rPr lang="el-GR" sz="1600" baseline="0"/>
                  <a:t> παθητικών αντιστάσεων</a:t>
                </a:r>
                <a:r>
                  <a:rPr lang="en-US" sz="1600" baseline="0"/>
                  <a:t> (LPURR)</a:t>
                </a:r>
                <a:r>
                  <a:rPr lang="el-GR" sz="1600" baseline="0"/>
                  <a:t> </a:t>
                </a:r>
                <a:endParaRPr lang="el-GR" sz="1600"/>
              </a:p>
            </c:rich>
          </c:tx>
          <c:layout/>
        </c:title>
        <c:numFmt formatCode="General" sourceLinked="1"/>
        <c:tickLblPos val="nextTo"/>
        <c:crossAx val="151164800"/>
        <c:crosses val="autoZero"/>
        <c:crossBetween val="midCat"/>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l-GR"/>
  <c:style val="42"/>
  <c:chart>
    <c:plotArea>
      <c:layout>
        <c:manualLayout>
          <c:layoutTarget val="inner"/>
          <c:xMode val="edge"/>
          <c:yMode val="edge"/>
          <c:x val="0.13179695734066021"/>
          <c:y val="3.5411588880471682E-2"/>
          <c:w val="0.77686619267879198"/>
          <c:h val="0.81251482164619082"/>
        </c:manualLayout>
      </c:layout>
      <c:lineChart>
        <c:grouping val="standard"/>
        <c:ser>
          <c:idx val="0"/>
          <c:order val="0"/>
          <c:tx>
            <c:strRef>
              <c:f>Φύλλο1!$E$6</c:f>
              <c:strCache>
                <c:ptCount val="1"/>
                <c:pt idx="0">
                  <c:v>tadalafil/finasteride </c:v>
                </c:pt>
              </c:strCache>
            </c:strRef>
          </c:tx>
          <c:cat>
            <c:strRef>
              <c:f>Φύλλο1!$D$7:$D$9</c:f>
              <c:strCache>
                <c:ptCount val="3"/>
                <c:pt idx="0">
                  <c:v>1 Month</c:v>
                </c:pt>
                <c:pt idx="1">
                  <c:v>3 Months</c:v>
                </c:pt>
                <c:pt idx="2">
                  <c:v>6,5 Months</c:v>
                </c:pt>
              </c:strCache>
            </c:strRef>
          </c:cat>
          <c:val>
            <c:numRef>
              <c:f>Φύλλο1!$E$7:$E$9</c:f>
              <c:numCache>
                <c:formatCode>0.00%</c:formatCode>
                <c:ptCount val="3"/>
                <c:pt idx="0" formatCode="0%">
                  <c:v>0.56999999999999995</c:v>
                </c:pt>
                <c:pt idx="1">
                  <c:v>0.68800000000000061</c:v>
                </c:pt>
                <c:pt idx="2">
                  <c:v>0.71400000000000063</c:v>
                </c:pt>
              </c:numCache>
            </c:numRef>
          </c:val>
        </c:ser>
        <c:ser>
          <c:idx val="1"/>
          <c:order val="1"/>
          <c:tx>
            <c:strRef>
              <c:f>Φύλλο1!$F$6</c:f>
              <c:strCache>
                <c:ptCount val="1"/>
                <c:pt idx="0">
                  <c:v>placebo/finasteride</c:v>
                </c:pt>
              </c:strCache>
            </c:strRef>
          </c:tx>
          <c:cat>
            <c:strRef>
              <c:f>Φύλλο1!$D$7:$D$9</c:f>
              <c:strCache>
                <c:ptCount val="3"/>
                <c:pt idx="0">
                  <c:v>1 Month</c:v>
                </c:pt>
                <c:pt idx="1">
                  <c:v>3 Months</c:v>
                </c:pt>
                <c:pt idx="2">
                  <c:v>6,5 Months</c:v>
                </c:pt>
              </c:strCache>
            </c:strRef>
          </c:cat>
          <c:val>
            <c:numRef>
              <c:f>Φύλλο1!$F$7:$F$9</c:f>
              <c:numCache>
                <c:formatCode>0.00%</c:formatCode>
                <c:ptCount val="3"/>
                <c:pt idx="0">
                  <c:v>0.47900000000000031</c:v>
                </c:pt>
                <c:pt idx="1">
                  <c:v>0.60700000000000065</c:v>
                </c:pt>
                <c:pt idx="2">
                  <c:v>0.70200000000000062</c:v>
                </c:pt>
              </c:numCache>
            </c:numRef>
          </c:val>
        </c:ser>
        <c:marker val="1"/>
        <c:axId val="49464832"/>
        <c:axId val="49466368"/>
      </c:lineChart>
      <c:catAx>
        <c:axId val="49464832"/>
        <c:scaling>
          <c:orientation val="minMax"/>
        </c:scaling>
        <c:axPos val="b"/>
        <c:tickLblPos val="nextTo"/>
        <c:txPr>
          <a:bodyPr/>
          <a:lstStyle/>
          <a:p>
            <a:pPr>
              <a:defRPr sz="1400"/>
            </a:pPr>
            <a:endParaRPr lang="el-GR"/>
          </a:p>
        </c:txPr>
        <c:crossAx val="49466368"/>
        <c:crosses val="autoZero"/>
        <c:auto val="1"/>
        <c:lblAlgn val="ctr"/>
        <c:lblOffset val="100"/>
      </c:catAx>
      <c:valAx>
        <c:axId val="49466368"/>
        <c:scaling>
          <c:orientation val="minMax"/>
        </c:scaling>
        <c:axPos val="l"/>
        <c:majorGridlines/>
        <c:numFmt formatCode="0%" sourceLinked="1"/>
        <c:tickLblPos val="nextTo"/>
        <c:txPr>
          <a:bodyPr/>
          <a:lstStyle/>
          <a:p>
            <a:pPr>
              <a:defRPr sz="1400"/>
            </a:pPr>
            <a:endParaRPr lang="el-GR"/>
          </a:p>
        </c:txPr>
        <c:crossAx val="49464832"/>
        <c:crosses val="autoZero"/>
        <c:crossBetween val="between"/>
      </c:valAx>
    </c:plotArea>
    <c:legend>
      <c:legendPos val="r"/>
      <c:layout>
        <c:manualLayout>
          <c:xMode val="edge"/>
          <c:yMode val="edge"/>
          <c:x val="0.38353500143643565"/>
          <c:y val="0.41021828991139947"/>
          <c:w val="0.58364448927712631"/>
          <c:h val="0.28413836830143935"/>
        </c:manualLayout>
      </c:layout>
      <c:txPr>
        <a:bodyPr/>
        <a:lstStyle/>
        <a:p>
          <a:pPr>
            <a:defRPr sz="2000"/>
          </a:pPr>
          <a:endParaRPr lang="el-GR"/>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l-GR"/>
  <c:style val="42"/>
  <c:chart>
    <c:plotArea>
      <c:layout>
        <c:manualLayout>
          <c:layoutTarget val="inner"/>
          <c:xMode val="edge"/>
          <c:yMode val="edge"/>
          <c:x val="0.14171027845231518"/>
          <c:y val="2.9026141477994292E-2"/>
          <c:w val="0.79368834012191658"/>
          <c:h val="0.88605671874623226"/>
        </c:manualLayout>
      </c:layout>
      <c:lineChart>
        <c:grouping val="standard"/>
        <c:ser>
          <c:idx val="0"/>
          <c:order val="0"/>
          <c:tx>
            <c:strRef>
              <c:f>Φύλλο1!$E$21</c:f>
              <c:strCache>
                <c:ptCount val="1"/>
                <c:pt idx="0">
                  <c:v>tadalafil/finasteride </c:v>
                </c:pt>
              </c:strCache>
            </c:strRef>
          </c:tx>
          <c:cat>
            <c:strRef>
              <c:f>Φύλλο1!$D$22:$D$24</c:f>
              <c:strCache>
                <c:ptCount val="3"/>
                <c:pt idx="0">
                  <c:v>1 Month</c:v>
                </c:pt>
                <c:pt idx="1">
                  <c:v>3 Months</c:v>
                </c:pt>
                <c:pt idx="2">
                  <c:v>6,5 Months</c:v>
                </c:pt>
              </c:strCache>
            </c:strRef>
          </c:cat>
          <c:val>
            <c:numRef>
              <c:f>Φύλλο1!$E$22:$E$24</c:f>
              <c:numCache>
                <c:formatCode>0.00%</c:formatCode>
                <c:ptCount val="3"/>
                <c:pt idx="0">
                  <c:v>0.44800000000000001</c:v>
                </c:pt>
                <c:pt idx="1">
                  <c:v>0.55500000000000005</c:v>
                </c:pt>
                <c:pt idx="2" formatCode="0%">
                  <c:v>0.62000000000000299</c:v>
                </c:pt>
              </c:numCache>
            </c:numRef>
          </c:val>
        </c:ser>
        <c:ser>
          <c:idx val="1"/>
          <c:order val="1"/>
          <c:tx>
            <c:strRef>
              <c:f>Φύλλο1!$F$21</c:f>
              <c:strCache>
                <c:ptCount val="1"/>
                <c:pt idx="0">
                  <c:v>placebo/finasteride</c:v>
                </c:pt>
              </c:strCache>
            </c:strRef>
          </c:tx>
          <c:cat>
            <c:strRef>
              <c:f>Φύλλο1!$D$22:$D$24</c:f>
              <c:strCache>
                <c:ptCount val="3"/>
                <c:pt idx="0">
                  <c:v>1 Month</c:v>
                </c:pt>
                <c:pt idx="1">
                  <c:v>3 Months</c:v>
                </c:pt>
                <c:pt idx="2">
                  <c:v>6,5 Months</c:v>
                </c:pt>
              </c:strCache>
            </c:strRef>
          </c:cat>
          <c:val>
            <c:numRef>
              <c:f>Φύλλο1!$F$22:$F$24</c:f>
              <c:numCache>
                <c:formatCode>0.00%</c:formatCode>
                <c:ptCount val="3"/>
                <c:pt idx="0">
                  <c:v>0.32900000000000185</c:v>
                </c:pt>
                <c:pt idx="1">
                  <c:v>0.51900000000000002</c:v>
                </c:pt>
                <c:pt idx="2">
                  <c:v>0.58299999999999996</c:v>
                </c:pt>
              </c:numCache>
            </c:numRef>
          </c:val>
        </c:ser>
        <c:marker val="1"/>
        <c:axId val="49548288"/>
        <c:axId val="49562368"/>
      </c:lineChart>
      <c:catAx>
        <c:axId val="49548288"/>
        <c:scaling>
          <c:orientation val="minMax"/>
        </c:scaling>
        <c:axPos val="b"/>
        <c:tickLblPos val="nextTo"/>
        <c:crossAx val="49562368"/>
        <c:crosses val="autoZero"/>
        <c:auto val="1"/>
        <c:lblAlgn val="ctr"/>
        <c:lblOffset val="100"/>
      </c:catAx>
      <c:valAx>
        <c:axId val="49562368"/>
        <c:scaling>
          <c:orientation val="minMax"/>
        </c:scaling>
        <c:axPos val="l"/>
        <c:majorGridlines/>
        <c:numFmt formatCode="0.00%" sourceLinked="1"/>
        <c:tickLblPos val="nextTo"/>
        <c:crossAx val="49548288"/>
        <c:crosses val="autoZero"/>
        <c:crossBetween val="between"/>
      </c:valAx>
    </c:plotArea>
    <c:legend>
      <c:legendPos val="r"/>
      <c:layout>
        <c:manualLayout>
          <c:xMode val="edge"/>
          <c:yMode val="edge"/>
          <c:x val="0.34824265527147852"/>
          <c:y val="0.41021816850115456"/>
          <c:w val="0.60094577098116864"/>
          <c:h val="0.28413842679309526"/>
        </c:manualLayout>
      </c:layout>
      <c:txPr>
        <a:bodyPr/>
        <a:lstStyle/>
        <a:p>
          <a:pPr>
            <a:defRPr sz="2000"/>
          </a:pPr>
          <a:endParaRPr lang="el-GR"/>
        </a:p>
      </c:txPr>
    </c:legend>
    <c:plotVisOnly val="1"/>
  </c:chart>
  <c:txPr>
    <a:bodyPr/>
    <a:lstStyle/>
    <a:p>
      <a:pPr>
        <a:defRPr sz="1400"/>
      </a:pPr>
      <a:endParaRPr lang="el-G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l-GR"/>
  <c:style val="44"/>
  <c:chart>
    <c:autoTitleDeleted val="1"/>
    <c:view3D>
      <c:rAngAx val="1"/>
    </c:view3D>
    <c:plotArea>
      <c:layout>
        <c:manualLayout>
          <c:layoutTarget val="inner"/>
          <c:xMode val="edge"/>
          <c:yMode val="edge"/>
          <c:x val="1.5895122484689415E-2"/>
          <c:y val="9.4448235637212025E-2"/>
          <c:w val="0.96285181539807874"/>
          <c:h val="0.69985753864100364"/>
        </c:manualLayout>
      </c:layout>
      <c:bar3DChart>
        <c:barDir val="col"/>
        <c:grouping val="clustered"/>
        <c:ser>
          <c:idx val="0"/>
          <c:order val="0"/>
          <c:tx>
            <c:strRef>
              <c:f>Φύλλο1!$C$4</c:f>
              <c:strCache>
                <c:ptCount val="1"/>
                <c:pt idx="0">
                  <c:v>Dry mouth</c:v>
                </c:pt>
              </c:strCache>
            </c:strRef>
          </c:tx>
          <c:dLbls>
            <c:txPr>
              <a:bodyPr/>
              <a:lstStyle/>
              <a:p>
                <a:pPr>
                  <a:defRPr sz="1800" b="1"/>
                </a:pPr>
                <a:endParaRPr lang="el-GR"/>
              </a:p>
            </c:txPr>
            <c:showVal val="1"/>
          </c:dLbls>
          <c:cat>
            <c:strRef>
              <c:f>Φύλλο1!$B$5:$B$16</c:f>
              <c:strCache>
                <c:ptCount val="12"/>
                <c:pt idx="0">
                  <c:v>MIRA 25</c:v>
                </c:pt>
                <c:pt idx="1">
                  <c:v>PBO</c:v>
                </c:pt>
                <c:pt idx="2">
                  <c:v>MIRA 50</c:v>
                </c:pt>
                <c:pt idx="3">
                  <c:v>SOLI 2,5</c:v>
                </c:pt>
                <c:pt idx="4">
                  <c:v>SOLI 2,5 +MIRA 50</c:v>
                </c:pt>
                <c:pt idx="5">
                  <c:v>SOLI 5</c:v>
                </c:pt>
                <c:pt idx="6">
                  <c:v>SOLI 2,5+ MIRA 25</c:v>
                </c:pt>
                <c:pt idx="7">
                  <c:v>SOLI 5+ MIRA 50</c:v>
                </c:pt>
                <c:pt idx="8">
                  <c:v>SOLI 5+ MIRA 25</c:v>
                </c:pt>
                <c:pt idx="9">
                  <c:v>SOLI 10+ MIRA 50</c:v>
                </c:pt>
                <c:pt idx="10">
                  <c:v>SOLI 10+MIRA 25</c:v>
                </c:pt>
                <c:pt idx="11">
                  <c:v>SOLI 10</c:v>
                </c:pt>
              </c:strCache>
            </c:strRef>
          </c:cat>
          <c:val>
            <c:numRef>
              <c:f>Φύλλο1!$C$5:$C$16</c:f>
              <c:numCache>
                <c:formatCode>0.00%</c:formatCode>
                <c:ptCount val="12"/>
                <c:pt idx="0">
                  <c:v>2.5999999999999999E-2</c:v>
                </c:pt>
                <c:pt idx="1">
                  <c:v>3.6999999999999998E-2</c:v>
                </c:pt>
                <c:pt idx="2">
                  <c:v>5.1000000000000004E-2</c:v>
                </c:pt>
                <c:pt idx="3">
                  <c:v>7.5999999999999998E-2</c:v>
                </c:pt>
                <c:pt idx="4">
                  <c:v>8.7000000000000022E-2</c:v>
                </c:pt>
                <c:pt idx="5">
                  <c:v>0.115</c:v>
                </c:pt>
                <c:pt idx="6">
                  <c:v>0.128</c:v>
                </c:pt>
                <c:pt idx="7">
                  <c:v>0.13100000000000001</c:v>
                </c:pt>
                <c:pt idx="8">
                  <c:v>0.14600000000000021</c:v>
                </c:pt>
                <c:pt idx="9">
                  <c:v>0.17300000000000001</c:v>
                </c:pt>
                <c:pt idx="10">
                  <c:v>0.19800000000000001</c:v>
                </c:pt>
                <c:pt idx="11">
                  <c:v>0.29500000000000032</c:v>
                </c:pt>
              </c:numCache>
            </c:numRef>
          </c:val>
        </c:ser>
        <c:dLbls>
          <c:showVal val="1"/>
        </c:dLbls>
        <c:shape val="cylinder"/>
        <c:axId val="49615232"/>
        <c:axId val="49616768"/>
        <c:axId val="0"/>
      </c:bar3DChart>
      <c:catAx>
        <c:axId val="49615232"/>
        <c:scaling>
          <c:orientation val="minMax"/>
        </c:scaling>
        <c:axPos val="b"/>
        <c:majorTickMark val="none"/>
        <c:tickLblPos val="nextTo"/>
        <c:txPr>
          <a:bodyPr/>
          <a:lstStyle/>
          <a:p>
            <a:pPr>
              <a:defRPr sz="1400"/>
            </a:pPr>
            <a:endParaRPr lang="el-GR"/>
          </a:p>
        </c:txPr>
        <c:crossAx val="49616768"/>
        <c:crosses val="autoZero"/>
        <c:auto val="1"/>
        <c:lblAlgn val="ctr"/>
        <c:lblOffset val="100"/>
      </c:catAx>
      <c:valAx>
        <c:axId val="49616768"/>
        <c:scaling>
          <c:orientation val="minMax"/>
        </c:scaling>
        <c:delete val="1"/>
        <c:axPos val="l"/>
        <c:numFmt formatCode="0.00%" sourceLinked="1"/>
        <c:tickLblPos val="nextTo"/>
        <c:crossAx val="49615232"/>
        <c:crosses val="autoZero"/>
        <c:crossBetween val="between"/>
      </c:valAx>
    </c:plotArea>
    <c:legend>
      <c:legendPos val="t"/>
      <c:layout/>
      <c:txPr>
        <a:bodyPr/>
        <a:lstStyle/>
        <a:p>
          <a:pPr>
            <a:defRPr sz="2400"/>
          </a:pPr>
          <a:endParaRPr lang="el-GR"/>
        </a:p>
      </c:txPr>
    </c:legend>
    <c:plotVisOnly val="1"/>
  </c:chart>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l-GR"/>
  <c:style val="44"/>
  <c:chart>
    <c:autoTitleDeleted val="1"/>
    <c:view3D>
      <c:rAngAx val="1"/>
    </c:view3D>
    <c:plotArea>
      <c:layout>
        <c:manualLayout>
          <c:layoutTarget val="inner"/>
          <c:xMode val="edge"/>
          <c:yMode val="edge"/>
          <c:x val="1.5895122484689415E-2"/>
          <c:y val="9.4448235637212025E-2"/>
          <c:w val="0.96285181539807929"/>
          <c:h val="0.69985753864100364"/>
        </c:manualLayout>
      </c:layout>
      <c:bar3DChart>
        <c:barDir val="col"/>
        <c:grouping val="clustered"/>
        <c:ser>
          <c:idx val="0"/>
          <c:order val="0"/>
          <c:tx>
            <c:strRef>
              <c:f>Φύλλο1!$C$4</c:f>
              <c:strCache>
                <c:ptCount val="1"/>
                <c:pt idx="0">
                  <c:v>Dry mouth</c:v>
                </c:pt>
              </c:strCache>
            </c:strRef>
          </c:tx>
          <c:dLbls>
            <c:txPr>
              <a:bodyPr/>
              <a:lstStyle/>
              <a:p>
                <a:pPr>
                  <a:defRPr sz="1800" b="1"/>
                </a:pPr>
                <a:endParaRPr lang="el-GR"/>
              </a:p>
            </c:txPr>
            <c:showVal val="1"/>
          </c:dLbls>
          <c:cat>
            <c:strRef>
              <c:f>Φύλλο1!$B$5:$B$16</c:f>
              <c:strCache>
                <c:ptCount val="12"/>
                <c:pt idx="0">
                  <c:v>MIRA 25</c:v>
                </c:pt>
                <c:pt idx="1">
                  <c:v>PBO</c:v>
                </c:pt>
                <c:pt idx="2">
                  <c:v>MIRA 50</c:v>
                </c:pt>
                <c:pt idx="3">
                  <c:v>SOLI 2,5</c:v>
                </c:pt>
                <c:pt idx="4">
                  <c:v>SOLI 2,5 +MIRA 50</c:v>
                </c:pt>
                <c:pt idx="5">
                  <c:v>SOLI 5</c:v>
                </c:pt>
                <c:pt idx="6">
                  <c:v>SOLI 2,5+ MIRA 25</c:v>
                </c:pt>
                <c:pt idx="7">
                  <c:v>SOLI 5+ MIRA 50</c:v>
                </c:pt>
                <c:pt idx="8">
                  <c:v>SOLI 5+ MIRA 25</c:v>
                </c:pt>
                <c:pt idx="9">
                  <c:v>SOLI 10+ MIRA 50</c:v>
                </c:pt>
                <c:pt idx="10">
                  <c:v>SOLI 10+MIRA 25</c:v>
                </c:pt>
                <c:pt idx="11">
                  <c:v>SOLI 10</c:v>
                </c:pt>
              </c:strCache>
            </c:strRef>
          </c:cat>
          <c:val>
            <c:numRef>
              <c:f>Φύλλο1!$C$5:$C$16</c:f>
              <c:numCache>
                <c:formatCode>0.00%</c:formatCode>
                <c:ptCount val="12"/>
                <c:pt idx="0">
                  <c:v>2.5999999999999999E-2</c:v>
                </c:pt>
                <c:pt idx="1">
                  <c:v>3.6999999999999998E-2</c:v>
                </c:pt>
                <c:pt idx="2">
                  <c:v>5.1000000000000004E-2</c:v>
                </c:pt>
                <c:pt idx="3">
                  <c:v>7.5999999999999998E-2</c:v>
                </c:pt>
                <c:pt idx="4">
                  <c:v>8.7000000000000022E-2</c:v>
                </c:pt>
                <c:pt idx="5">
                  <c:v>0.115</c:v>
                </c:pt>
                <c:pt idx="6">
                  <c:v>0.128</c:v>
                </c:pt>
                <c:pt idx="7">
                  <c:v>0.13100000000000001</c:v>
                </c:pt>
                <c:pt idx="8">
                  <c:v>0.14600000000000021</c:v>
                </c:pt>
                <c:pt idx="9">
                  <c:v>0.17300000000000001</c:v>
                </c:pt>
                <c:pt idx="10">
                  <c:v>0.19800000000000001</c:v>
                </c:pt>
                <c:pt idx="11">
                  <c:v>0.29500000000000032</c:v>
                </c:pt>
              </c:numCache>
            </c:numRef>
          </c:val>
        </c:ser>
        <c:dLbls>
          <c:showVal val="1"/>
        </c:dLbls>
        <c:shape val="cylinder"/>
        <c:axId val="49667456"/>
        <c:axId val="49677440"/>
        <c:axId val="0"/>
      </c:bar3DChart>
      <c:catAx>
        <c:axId val="49667456"/>
        <c:scaling>
          <c:orientation val="minMax"/>
        </c:scaling>
        <c:axPos val="b"/>
        <c:majorTickMark val="none"/>
        <c:tickLblPos val="nextTo"/>
        <c:txPr>
          <a:bodyPr/>
          <a:lstStyle/>
          <a:p>
            <a:pPr>
              <a:defRPr sz="1000"/>
            </a:pPr>
            <a:endParaRPr lang="el-GR"/>
          </a:p>
        </c:txPr>
        <c:crossAx val="49677440"/>
        <c:crosses val="autoZero"/>
        <c:auto val="1"/>
        <c:lblAlgn val="ctr"/>
        <c:lblOffset val="100"/>
      </c:catAx>
      <c:valAx>
        <c:axId val="49677440"/>
        <c:scaling>
          <c:orientation val="minMax"/>
        </c:scaling>
        <c:delete val="1"/>
        <c:axPos val="l"/>
        <c:numFmt formatCode="0.00%" sourceLinked="1"/>
        <c:tickLblPos val="nextTo"/>
        <c:crossAx val="49667456"/>
        <c:crosses val="autoZero"/>
        <c:crossBetween val="between"/>
      </c:valAx>
    </c:plotArea>
    <c:legend>
      <c:legendPos val="t"/>
      <c:layout/>
      <c:txPr>
        <a:bodyPr/>
        <a:lstStyle/>
        <a:p>
          <a:pPr>
            <a:defRPr sz="2400"/>
          </a:pPr>
          <a:endParaRPr lang="el-GR"/>
        </a:p>
      </c:txPr>
    </c:legend>
    <c:plotVisOnly val="1"/>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l-GR"/>
  <c:style val="44"/>
  <c:chart>
    <c:autoTitleDeleted val="1"/>
    <c:view3D>
      <c:rAngAx val="1"/>
    </c:view3D>
    <c:plotArea>
      <c:layout>
        <c:manualLayout>
          <c:layoutTarget val="inner"/>
          <c:xMode val="edge"/>
          <c:yMode val="edge"/>
          <c:x val="1.5895122484689415E-2"/>
          <c:y val="9.4448235637212025E-2"/>
          <c:w val="0.96285181539807985"/>
          <c:h val="0.69985753864100364"/>
        </c:manualLayout>
      </c:layout>
      <c:bar3DChart>
        <c:barDir val="col"/>
        <c:grouping val="clustered"/>
        <c:ser>
          <c:idx val="0"/>
          <c:order val="0"/>
          <c:tx>
            <c:strRef>
              <c:f>Φύλλο1!$C$4</c:f>
              <c:strCache>
                <c:ptCount val="1"/>
                <c:pt idx="0">
                  <c:v>Dry mouth</c:v>
                </c:pt>
              </c:strCache>
            </c:strRef>
          </c:tx>
          <c:dLbls>
            <c:txPr>
              <a:bodyPr/>
              <a:lstStyle/>
              <a:p>
                <a:pPr>
                  <a:defRPr sz="1800" b="1"/>
                </a:pPr>
                <a:endParaRPr lang="el-GR"/>
              </a:p>
            </c:txPr>
            <c:showVal val="1"/>
          </c:dLbls>
          <c:cat>
            <c:strRef>
              <c:f>Φύλλο1!$B$5:$B$16</c:f>
              <c:strCache>
                <c:ptCount val="12"/>
                <c:pt idx="0">
                  <c:v>MIRA 25</c:v>
                </c:pt>
                <c:pt idx="1">
                  <c:v>PBO</c:v>
                </c:pt>
                <c:pt idx="2">
                  <c:v>MIRA 50</c:v>
                </c:pt>
                <c:pt idx="3">
                  <c:v>SOLI 2,5</c:v>
                </c:pt>
                <c:pt idx="4">
                  <c:v>SOLI 2,5 +MIRA 50</c:v>
                </c:pt>
                <c:pt idx="5">
                  <c:v>SOLI 5</c:v>
                </c:pt>
                <c:pt idx="6">
                  <c:v>SOLI 2,5+ MIRA 25</c:v>
                </c:pt>
                <c:pt idx="7">
                  <c:v>SOLI 5+ MIRA 50</c:v>
                </c:pt>
                <c:pt idx="8">
                  <c:v>SOLI 5+ MIRA 25</c:v>
                </c:pt>
                <c:pt idx="9">
                  <c:v>SOLI 10+ MIRA 50</c:v>
                </c:pt>
                <c:pt idx="10">
                  <c:v>SOLI 10+MIRA 25</c:v>
                </c:pt>
                <c:pt idx="11">
                  <c:v>SOLI 10</c:v>
                </c:pt>
              </c:strCache>
            </c:strRef>
          </c:cat>
          <c:val>
            <c:numRef>
              <c:f>Φύλλο1!$C$5:$C$16</c:f>
              <c:numCache>
                <c:formatCode>0.00%</c:formatCode>
                <c:ptCount val="12"/>
                <c:pt idx="0">
                  <c:v>2.5999999999999999E-2</c:v>
                </c:pt>
                <c:pt idx="1">
                  <c:v>3.6999999999999998E-2</c:v>
                </c:pt>
                <c:pt idx="2">
                  <c:v>5.1000000000000004E-2</c:v>
                </c:pt>
                <c:pt idx="3">
                  <c:v>7.5999999999999998E-2</c:v>
                </c:pt>
                <c:pt idx="4">
                  <c:v>8.7000000000000022E-2</c:v>
                </c:pt>
                <c:pt idx="5">
                  <c:v>0.115</c:v>
                </c:pt>
                <c:pt idx="6">
                  <c:v>0.128</c:v>
                </c:pt>
                <c:pt idx="7">
                  <c:v>0.13100000000000001</c:v>
                </c:pt>
                <c:pt idx="8">
                  <c:v>0.14600000000000021</c:v>
                </c:pt>
                <c:pt idx="9">
                  <c:v>0.17300000000000001</c:v>
                </c:pt>
                <c:pt idx="10">
                  <c:v>0.19800000000000001</c:v>
                </c:pt>
                <c:pt idx="11">
                  <c:v>0.29500000000000032</c:v>
                </c:pt>
              </c:numCache>
            </c:numRef>
          </c:val>
        </c:ser>
        <c:dLbls>
          <c:showVal val="1"/>
        </c:dLbls>
        <c:shape val="cylinder"/>
        <c:axId val="49747840"/>
        <c:axId val="49749376"/>
        <c:axId val="0"/>
      </c:bar3DChart>
      <c:catAx>
        <c:axId val="49747840"/>
        <c:scaling>
          <c:orientation val="minMax"/>
        </c:scaling>
        <c:axPos val="b"/>
        <c:majorTickMark val="none"/>
        <c:tickLblPos val="nextTo"/>
        <c:txPr>
          <a:bodyPr/>
          <a:lstStyle/>
          <a:p>
            <a:pPr>
              <a:defRPr sz="1000"/>
            </a:pPr>
            <a:endParaRPr lang="el-GR"/>
          </a:p>
        </c:txPr>
        <c:crossAx val="49749376"/>
        <c:crosses val="autoZero"/>
        <c:auto val="1"/>
        <c:lblAlgn val="ctr"/>
        <c:lblOffset val="100"/>
      </c:catAx>
      <c:valAx>
        <c:axId val="49749376"/>
        <c:scaling>
          <c:orientation val="minMax"/>
        </c:scaling>
        <c:delete val="1"/>
        <c:axPos val="l"/>
        <c:numFmt formatCode="0.00%" sourceLinked="1"/>
        <c:tickLblPos val="nextTo"/>
        <c:crossAx val="49747840"/>
        <c:crosses val="autoZero"/>
        <c:crossBetween val="between"/>
      </c:valAx>
    </c:plotArea>
    <c:legend>
      <c:legendPos val="t"/>
      <c:layout/>
      <c:txPr>
        <a:bodyPr/>
        <a:lstStyle/>
        <a:p>
          <a:pPr>
            <a:defRPr sz="2400"/>
          </a:pPr>
          <a:endParaRPr lang="el-GR"/>
        </a:p>
      </c:txPr>
    </c:legend>
    <c:plotVisOnly val="1"/>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0.4375</cdr:x>
      <cdr:y>0.36458</cdr:y>
    </cdr:from>
    <cdr:to>
      <cdr:x>0.47656</cdr:x>
      <cdr:y>0.45833</cdr:y>
    </cdr:to>
    <cdr:sp macro="" textlink="">
      <cdr:nvSpPr>
        <cdr:cNvPr id="5" name="4 - Βέλος προς τα κάτω"/>
        <cdr:cNvSpPr/>
      </cdr:nvSpPr>
      <cdr:spPr>
        <a:xfrm xmlns:a="http://schemas.openxmlformats.org/drawingml/2006/main">
          <a:off x="4000496" y="2500306"/>
          <a:ext cx="357190" cy="642942"/>
        </a:xfrm>
        <a:prstGeom xmlns:a="http://schemas.openxmlformats.org/drawingml/2006/main" prst="downArrow">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endParaRPr lang="el-GR"/>
        </a:p>
      </cdr:txBody>
    </cdr:sp>
  </cdr:relSizeAnchor>
  <cdr:relSizeAnchor xmlns:cdr="http://schemas.openxmlformats.org/drawingml/2006/chartDrawing">
    <cdr:from>
      <cdr:x>0.89063</cdr:x>
      <cdr:y>0</cdr:y>
    </cdr:from>
    <cdr:to>
      <cdr:x>0.92188</cdr:x>
      <cdr:y>0.08333</cdr:y>
    </cdr:to>
    <cdr:sp macro="" textlink="">
      <cdr:nvSpPr>
        <cdr:cNvPr id="6" name="5 - Βέλος προς τα κάτω"/>
        <cdr:cNvSpPr/>
      </cdr:nvSpPr>
      <cdr:spPr>
        <a:xfrm xmlns:a="http://schemas.openxmlformats.org/drawingml/2006/main">
          <a:off x="8143900" y="0"/>
          <a:ext cx="285752" cy="571480"/>
        </a:xfrm>
        <a:prstGeom xmlns:a="http://schemas.openxmlformats.org/drawingml/2006/main" prst="downArrow">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endParaRPr lang="el-GR"/>
        </a:p>
      </cdr:txBody>
    </cdr:sp>
  </cdr:relSizeAnchor>
  <cdr:relSizeAnchor xmlns:cdr="http://schemas.openxmlformats.org/drawingml/2006/chartDrawing">
    <cdr:from>
      <cdr:x>0.55469</cdr:x>
      <cdr:y>0.83334</cdr:y>
    </cdr:from>
    <cdr:to>
      <cdr:x>0.60938</cdr:x>
      <cdr:y>0.90625</cdr:y>
    </cdr:to>
    <cdr:sp macro="" textlink="">
      <cdr:nvSpPr>
        <cdr:cNvPr id="8" name="7 - Ευθεία γραμμή σύνδεσης"/>
        <cdr:cNvSpPr/>
      </cdr:nvSpPr>
      <cdr:spPr>
        <a:xfrm xmlns:a="http://schemas.openxmlformats.org/drawingml/2006/main" rot="5400000" flipH="1" flipV="1">
          <a:off x="5072066" y="5715016"/>
          <a:ext cx="500066" cy="500066"/>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l-GR"/>
        </a:p>
      </cdr:txBody>
    </cdr:sp>
  </cdr:relSizeAnchor>
  <cdr:relSizeAnchor xmlns:cdr="http://schemas.openxmlformats.org/drawingml/2006/chartDrawing">
    <cdr:from>
      <cdr:x>0.63281</cdr:x>
      <cdr:y>0.84375</cdr:y>
    </cdr:from>
    <cdr:to>
      <cdr:x>0.67969</cdr:x>
      <cdr:y>0.90625</cdr:y>
    </cdr:to>
    <cdr:sp macro="" textlink="">
      <cdr:nvSpPr>
        <cdr:cNvPr id="12" name="11 - Ευθεία γραμμή σύνδεσης"/>
        <cdr:cNvSpPr/>
      </cdr:nvSpPr>
      <cdr:spPr>
        <a:xfrm xmlns:a="http://schemas.openxmlformats.org/drawingml/2006/main" rot="5400000" flipH="1" flipV="1">
          <a:off x="5786446" y="5786454"/>
          <a:ext cx="428628" cy="428628"/>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l-GR"/>
        </a:p>
      </cdr:txBody>
    </cdr:sp>
  </cdr:relSizeAnchor>
</c:userShapes>
</file>

<file path=ppt/drawings/drawing2.xml><?xml version="1.0" encoding="utf-8"?>
<c:userShapes xmlns:c="http://schemas.openxmlformats.org/drawingml/2006/chart">
  <cdr:relSizeAnchor xmlns:cdr="http://schemas.openxmlformats.org/drawingml/2006/chartDrawing">
    <cdr:from>
      <cdr:x>0.4375</cdr:x>
      <cdr:y>0.55</cdr:y>
    </cdr:from>
    <cdr:to>
      <cdr:x>0.47656</cdr:x>
      <cdr:y>0.64375</cdr:y>
    </cdr:to>
    <cdr:sp macro="" textlink="">
      <cdr:nvSpPr>
        <cdr:cNvPr id="5" name="4 - Βέλος προς τα κάτω"/>
        <cdr:cNvSpPr/>
      </cdr:nvSpPr>
      <cdr:spPr>
        <a:xfrm xmlns:a="http://schemas.openxmlformats.org/drawingml/2006/main">
          <a:off x="4000496" y="3143272"/>
          <a:ext cx="357165" cy="535782"/>
        </a:xfrm>
        <a:prstGeom xmlns:a="http://schemas.openxmlformats.org/drawingml/2006/main" prst="downArrow">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endParaRPr lang="el-GR"/>
        </a:p>
      </cdr:txBody>
    </cdr:sp>
  </cdr:relSizeAnchor>
  <cdr:relSizeAnchor xmlns:cdr="http://schemas.openxmlformats.org/drawingml/2006/chartDrawing">
    <cdr:from>
      <cdr:x>0.89844</cdr:x>
      <cdr:y>0.425</cdr:y>
    </cdr:from>
    <cdr:to>
      <cdr:x>0.92969</cdr:x>
      <cdr:y>0.50833</cdr:y>
    </cdr:to>
    <cdr:sp macro="" textlink="">
      <cdr:nvSpPr>
        <cdr:cNvPr id="6" name="5 - Βέλος προς τα κάτω"/>
        <cdr:cNvSpPr/>
      </cdr:nvSpPr>
      <cdr:spPr>
        <a:xfrm xmlns:a="http://schemas.openxmlformats.org/drawingml/2006/main">
          <a:off x="8215338" y="2428892"/>
          <a:ext cx="285750" cy="476232"/>
        </a:xfrm>
        <a:prstGeom xmlns:a="http://schemas.openxmlformats.org/drawingml/2006/main" prst="downArrow">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endParaRPr lang="el-GR"/>
        </a:p>
      </cdr:txBody>
    </cdr:sp>
  </cdr:relSizeAnchor>
  <cdr:relSizeAnchor xmlns:cdr="http://schemas.openxmlformats.org/drawingml/2006/chartDrawing">
    <cdr:from>
      <cdr:x>0.04687</cdr:x>
      <cdr:y>0.18919</cdr:y>
    </cdr:from>
    <cdr:to>
      <cdr:x>0.19531</cdr:x>
      <cdr:y>0.25676</cdr:y>
    </cdr:to>
    <cdr:sp macro="" textlink="">
      <cdr:nvSpPr>
        <cdr:cNvPr id="7" name="6 - TextBox"/>
        <cdr:cNvSpPr txBox="1"/>
      </cdr:nvSpPr>
      <cdr:spPr>
        <a:xfrm xmlns:a="http://schemas.openxmlformats.org/drawingml/2006/main">
          <a:off x="428596" y="1000132"/>
          <a:ext cx="1357322"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l-GR" sz="1100" dirty="0"/>
        </a:p>
      </cdr:txBody>
    </cdr:sp>
  </cdr:relSizeAnchor>
  <cdr:relSizeAnchor xmlns:cdr="http://schemas.openxmlformats.org/drawingml/2006/chartDrawing">
    <cdr:from>
      <cdr:x>0.09375</cdr:x>
      <cdr:y>0</cdr:y>
    </cdr:from>
    <cdr:to>
      <cdr:x>0.21875</cdr:x>
      <cdr:y>0.06757</cdr:y>
    </cdr:to>
    <cdr:sp macro="" textlink="">
      <cdr:nvSpPr>
        <cdr:cNvPr id="9" name="8 - TextBox"/>
        <cdr:cNvSpPr txBox="1"/>
      </cdr:nvSpPr>
      <cdr:spPr>
        <a:xfrm xmlns:a="http://schemas.openxmlformats.org/drawingml/2006/main">
          <a:off x="857224" y="0"/>
          <a:ext cx="1143008" cy="357190"/>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none" rtlCol="0"/>
        <a:lstStyle xmlns:a="http://schemas.openxmlformats.org/drawingml/2006/main"/>
        <a:p xmlns:a="http://schemas.openxmlformats.org/drawingml/2006/main">
          <a:r>
            <a:rPr lang="el-GR" sz="2000" dirty="0" smtClean="0">
              <a:solidFill>
                <a:schemeClr val="tx1"/>
              </a:solidFill>
            </a:rPr>
            <a:t>Συζήτηση</a:t>
          </a:r>
          <a:endParaRPr lang="el-GR" sz="2000" dirty="0">
            <a:solidFill>
              <a:schemeClr val="tx1"/>
            </a:solidFill>
          </a:endParaRPr>
        </a:p>
      </cdr:txBody>
    </cdr:sp>
  </cdr:relSizeAnchor>
  <cdr:relSizeAnchor xmlns:cdr="http://schemas.openxmlformats.org/drawingml/2006/chartDrawing">
    <cdr:from>
      <cdr:x>0.14844</cdr:x>
      <cdr:y>0.2973</cdr:y>
    </cdr:from>
    <cdr:to>
      <cdr:x>0.24844</cdr:x>
      <cdr:y>0.47027</cdr:y>
    </cdr:to>
    <cdr:sp macro="" textlink="">
      <cdr:nvSpPr>
        <cdr:cNvPr id="10" name="9 - TextBox"/>
        <cdr:cNvSpPr txBox="1"/>
      </cdr:nvSpPr>
      <cdr:spPr>
        <a:xfrm xmlns:a="http://schemas.openxmlformats.org/drawingml/2006/main">
          <a:off x="1357290" y="157163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l-GR" sz="1100" dirty="0">
            <a:solidFill>
              <a:schemeClr val="bg1"/>
            </a:solidFill>
          </a:endParaRPr>
        </a:p>
      </cdr:txBody>
    </cdr:sp>
  </cdr:relSizeAnchor>
  <cdr:relSizeAnchor xmlns:cdr="http://schemas.openxmlformats.org/drawingml/2006/chartDrawing">
    <cdr:from>
      <cdr:x>0</cdr:x>
      <cdr:y>0.0625</cdr:y>
    </cdr:from>
    <cdr:to>
      <cdr:x>0.50781</cdr:x>
      <cdr:y>0.5625</cdr:y>
    </cdr:to>
    <cdr:sp macro="" textlink="">
      <cdr:nvSpPr>
        <cdr:cNvPr id="11" name="10 - TextBox"/>
        <cdr:cNvSpPr txBox="1"/>
      </cdr:nvSpPr>
      <cdr:spPr>
        <a:xfrm xmlns:a="http://schemas.openxmlformats.org/drawingml/2006/main">
          <a:off x="0" y="357190"/>
          <a:ext cx="4643438" cy="285752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l-GR" sz="1800" dirty="0" smtClean="0">
              <a:solidFill>
                <a:schemeClr val="bg1"/>
              </a:solidFill>
            </a:rPr>
            <a:t>Γυναίκα με </a:t>
          </a:r>
          <a:r>
            <a:rPr lang="en-US" sz="1800" dirty="0" smtClean="0">
              <a:solidFill>
                <a:schemeClr val="bg1"/>
              </a:solidFill>
            </a:rPr>
            <a:t>OAB</a:t>
          </a:r>
          <a:r>
            <a:rPr lang="el-GR" sz="1800" dirty="0" smtClean="0">
              <a:solidFill>
                <a:schemeClr val="bg1"/>
              </a:solidFill>
            </a:rPr>
            <a:t> </a:t>
          </a:r>
          <a:r>
            <a:rPr lang="en-US" sz="1800" dirty="0" smtClean="0">
              <a:solidFill>
                <a:schemeClr val="bg1"/>
              </a:solidFill>
            </a:rPr>
            <a:t>wet </a:t>
          </a:r>
          <a:r>
            <a:rPr lang="el-GR" sz="1800" dirty="0" smtClean="0">
              <a:solidFill>
                <a:schemeClr val="bg1"/>
              </a:solidFill>
            </a:rPr>
            <a:t>συμπτώματα </a:t>
          </a:r>
        </a:p>
        <a:p xmlns:a="http://schemas.openxmlformats.org/drawingml/2006/main">
          <a:r>
            <a:rPr lang="el-GR" sz="1800" dirty="0" smtClean="0">
              <a:solidFill>
                <a:schemeClr val="bg1"/>
              </a:solidFill>
            </a:rPr>
            <a:t>αναφέρει  50% υποκειμενική βελτίωση </a:t>
          </a:r>
        </a:p>
        <a:p xmlns:a="http://schemas.openxmlformats.org/drawingml/2006/main">
          <a:r>
            <a:rPr lang="el-GR" sz="1800" dirty="0" smtClean="0">
              <a:solidFill>
                <a:schemeClr val="bg1"/>
              </a:solidFill>
            </a:rPr>
            <a:t>συμπτωμάτων </a:t>
          </a:r>
          <a:r>
            <a:rPr lang="en-US" sz="1800" dirty="0" smtClean="0">
              <a:solidFill>
                <a:schemeClr val="bg1"/>
              </a:solidFill>
            </a:rPr>
            <a:t>, </a:t>
          </a:r>
          <a:r>
            <a:rPr lang="el-GR" sz="1800" dirty="0" err="1" smtClean="0">
              <a:solidFill>
                <a:schemeClr val="bg1"/>
              </a:solidFill>
            </a:rPr>
            <a:t>δί</a:t>
          </a:r>
          <a:r>
            <a:rPr lang="en-US" sz="1800" dirty="0">
              <a:solidFill>
                <a:schemeClr val="bg1"/>
              </a:solidFill>
            </a:rPr>
            <a:t>x</a:t>
          </a:r>
          <a:r>
            <a:rPr lang="el-GR" sz="1800" dirty="0" smtClean="0">
              <a:solidFill>
                <a:schemeClr val="bg1"/>
              </a:solidFill>
            </a:rPr>
            <a:t>ως επιδείνωση της </a:t>
          </a:r>
          <a:r>
            <a:rPr lang="en-US" sz="1800" dirty="0" smtClean="0">
              <a:solidFill>
                <a:schemeClr val="bg1"/>
              </a:solidFill>
            </a:rPr>
            <a:t>B</a:t>
          </a:r>
          <a:r>
            <a:rPr lang="en-US" sz="1800" dirty="0">
              <a:solidFill>
                <a:schemeClr val="bg1"/>
              </a:solidFill>
            </a:rPr>
            <a:t>V</a:t>
          </a:r>
          <a:r>
            <a:rPr lang="en-US" sz="1800" dirty="0" smtClean="0">
              <a:solidFill>
                <a:schemeClr val="bg1"/>
              </a:solidFill>
            </a:rPr>
            <a:t>E</a:t>
          </a:r>
        </a:p>
        <a:p xmlns:a="http://schemas.openxmlformats.org/drawingml/2006/main">
          <a:r>
            <a:rPr lang="el-GR" sz="1800" dirty="0" smtClean="0">
              <a:solidFill>
                <a:schemeClr val="bg1"/>
              </a:solidFill>
            </a:rPr>
            <a:t>και </a:t>
          </a:r>
          <a:r>
            <a:rPr lang="el-GR" sz="1800" dirty="0" smtClean="0">
              <a:solidFill>
                <a:srgbClr val="FFFF00"/>
              </a:solidFill>
            </a:rPr>
            <a:t>ΜΈΤΡΙΑ αλλά ανεκτή  </a:t>
          </a:r>
          <a:r>
            <a:rPr lang="el-GR" sz="1800" dirty="0" smtClean="0">
              <a:solidFill>
                <a:schemeClr val="bg1"/>
              </a:solidFill>
            </a:rPr>
            <a:t>προς το παρών</a:t>
          </a:r>
        </a:p>
        <a:p xmlns:a="http://schemas.openxmlformats.org/drawingml/2006/main">
          <a:r>
            <a:rPr lang="el-GR" sz="1800" dirty="0" smtClean="0">
              <a:solidFill>
                <a:schemeClr val="bg1"/>
              </a:solidFill>
            </a:rPr>
            <a:t>ξηροστομία με </a:t>
          </a:r>
          <a:r>
            <a:rPr lang="en-US" sz="1800" dirty="0" smtClean="0">
              <a:solidFill>
                <a:schemeClr val="bg1"/>
              </a:solidFill>
            </a:rPr>
            <a:t>soli 5 mgr</a:t>
          </a:r>
          <a:r>
            <a:rPr lang="el-GR" sz="1800" dirty="0" smtClean="0">
              <a:solidFill>
                <a:schemeClr val="bg1"/>
              </a:solidFill>
            </a:rPr>
            <a:t> </a:t>
          </a:r>
          <a:r>
            <a:rPr lang="en-US" sz="1800" dirty="0" smtClean="0">
              <a:solidFill>
                <a:schemeClr val="bg1"/>
              </a:solidFill>
            </a:rPr>
            <a:t>. </a:t>
          </a:r>
        </a:p>
        <a:p xmlns:a="http://schemas.openxmlformats.org/drawingml/2006/main">
          <a:pPr algn="ctr"/>
          <a:r>
            <a:rPr lang="en-US" sz="1800" u="sng" dirty="0" smtClean="0">
              <a:solidFill>
                <a:schemeClr val="bg1"/>
              </a:solidFill>
            </a:rPr>
            <a:t>T</a:t>
          </a:r>
          <a:r>
            <a:rPr lang="el-GR" sz="1800" u="sng" dirty="0" smtClean="0">
              <a:solidFill>
                <a:schemeClr val="bg1"/>
              </a:solidFill>
            </a:rPr>
            <a:t>ι να προτείνω?</a:t>
          </a:r>
          <a:endParaRPr lang="en-US" sz="1800" u="sng" dirty="0" smtClean="0">
            <a:solidFill>
              <a:schemeClr val="bg1"/>
            </a:solidFill>
          </a:endParaRPr>
        </a:p>
        <a:p xmlns:a="http://schemas.openxmlformats.org/drawingml/2006/main">
          <a:endParaRPr lang="el-GR" sz="1800" dirty="0" smtClean="0">
            <a:solidFill>
              <a:schemeClr val="bg1"/>
            </a:solidFill>
          </a:endParaRPr>
        </a:p>
        <a:p xmlns:a="http://schemas.openxmlformats.org/drawingml/2006/main">
          <a:r>
            <a:rPr lang="el-GR" sz="1800" b="1" dirty="0" err="1" smtClean="0">
              <a:solidFill>
                <a:schemeClr val="bg1"/>
              </a:solidFill>
            </a:rPr>
            <a:t>Τιτλοποίηση</a:t>
          </a:r>
          <a:r>
            <a:rPr lang="el-GR" sz="1800" b="1" dirty="0" smtClean="0">
              <a:solidFill>
                <a:schemeClr val="bg1"/>
              </a:solidFill>
            </a:rPr>
            <a:t> σε </a:t>
          </a:r>
          <a:r>
            <a:rPr lang="en-US" sz="1800" b="1" dirty="0" smtClean="0">
              <a:solidFill>
                <a:schemeClr val="bg1"/>
              </a:solidFill>
            </a:rPr>
            <a:t>soli 10 </a:t>
          </a:r>
          <a:r>
            <a:rPr lang="el-GR" sz="1800" b="1" dirty="0" smtClean="0">
              <a:solidFill>
                <a:schemeClr val="bg1"/>
              </a:solidFill>
            </a:rPr>
            <a:t>ή  συνδυασμός με</a:t>
          </a:r>
          <a:endParaRPr lang="en-US" sz="1800" b="1" dirty="0" smtClean="0">
            <a:solidFill>
              <a:schemeClr val="bg1"/>
            </a:solidFill>
          </a:endParaRPr>
        </a:p>
        <a:p xmlns:a="http://schemas.openxmlformats.org/drawingml/2006/main">
          <a:r>
            <a:rPr lang="el-GR" sz="1800" b="1" dirty="0" smtClean="0">
              <a:solidFill>
                <a:schemeClr val="bg1"/>
              </a:solidFill>
            </a:rPr>
            <a:t> ΜΙ</a:t>
          </a:r>
          <a:r>
            <a:rPr lang="en-US" sz="1800" b="1" dirty="0" smtClean="0">
              <a:solidFill>
                <a:schemeClr val="bg1"/>
              </a:solidFill>
            </a:rPr>
            <a:t>RA 25</a:t>
          </a:r>
          <a:r>
            <a:rPr lang="el-GR" sz="1800" b="1" dirty="0" smtClean="0">
              <a:solidFill>
                <a:schemeClr val="bg1"/>
              </a:solidFill>
            </a:rPr>
            <a:t> ή</a:t>
          </a:r>
          <a:r>
            <a:rPr lang="en-US" sz="1800" b="1" dirty="0" smtClean="0">
              <a:solidFill>
                <a:schemeClr val="bg1"/>
              </a:solidFill>
            </a:rPr>
            <a:t> MIRA 50 ?</a:t>
          </a:r>
          <a:endParaRPr lang="el-GR" sz="1800" b="1"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0.4375</cdr:x>
      <cdr:y>0.55</cdr:y>
    </cdr:from>
    <cdr:to>
      <cdr:x>0.47656</cdr:x>
      <cdr:y>0.64375</cdr:y>
    </cdr:to>
    <cdr:sp macro="" textlink="">
      <cdr:nvSpPr>
        <cdr:cNvPr id="5" name="4 - Βέλος προς τα κάτω"/>
        <cdr:cNvSpPr/>
      </cdr:nvSpPr>
      <cdr:spPr>
        <a:xfrm xmlns:a="http://schemas.openxmlformats.org/drawingml/2006/main">
          <a:off x="4000496" y="3143272"/>
          <a:ext cx="357165" cy="535782"/>
        </a:xfrm>
        <a:prstGeom xmlns:a="http://schemas.openxmlformats.org/drawingml/2006/main" prst="downArrow">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endParaRPr lang="el-GR"/>
        </a:p>
      </cdr:txBody>
    </cdr:sp>
  </cdr:relSizeAnchor>
  <cdr:relSizeAnchor xmlns:cdr="http://schemas.openxmlformats.org/drawingml/2006/chartDrawing">
    <cdr:from>
      <cdr:x>0.89844</cdr:x>
      <cdr:y>0.425</cdr:y>
    </cdr:from>
    <cdr:to>
      <cdr:x>0.92969</cdr:x>
      <cdr:y>0.50833</cdr:y>
    </cdr:to>
    <cdr:sp macro="" textlink="">
      <cdr:nvSpPr>
        <cdr:cNvPr id="6" name="5 - Βέλος προς τα κάτω"/>
        <cdr:cNvSpPr/>
      </cdr:nvSpPr>
      <cdr:spPr>
        <a:xfrm xmlns:a="http://schemas.openxmlformats.org/drawingml/2006/main">
          <a:off x="8215338" y="2428892"/>
          <a:ext cx="285750" cy="476232"/>
        </a:xfrm>
        <a:prstGeom xmlns:a="http://schemas.openxmlformats.org/drawingml/2006/main" prst="downArrow">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endParaRPr lang="el-GR"/>
        </a:p>
      </cdr:txBody>
    </cdr:sp>
  </cdr:relSizeAnchor>
  <cdr:relSizeAnchor xmlns:cdr="http://schemas.openxmlformats.org/drawingml/2006/chartDrawing">
    <cdr:from>
      <cdr:x>0.04687</cdr:x>
      <cdr:y>0.18919</cdr:y>
    </cdr:from>
    <cdr:to>
      <cdr:x>0.19531</cdr:x>
      <cdr:y>0.25676</cdr:y>
    </cdr:to>
    <cdr:sp macro="" textlink="">
      <cdr:nvSpPr>
        <cdr:cNvPr id="7" name="6 - TextBox"/>
        <cdr:cNvSpPr txBox="1"/>
      </cdr:nvSpPr>
      <cdr:spPr>
        <a:xfrm xmlns:a="http://schemas.openxmlformats.org/drawingml/2006/main">
          <a:off x="428596" y="1000132"/>
          <a:ext cx="1357322"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l-GR" sz="1100" dirty="0"/>
        </a:p>
      </cdr:txBody>
    </cdr:sp>
  </cdr:relSizeAnchor>
  <cdr:relSizeAnchor xmlns:cdr="http://schemas.openxmlformats.org/drawingml/2006/chartDrawing">
    <cdr:from>
      <cdr:x>0.09375</cdr:x>
      <cdr:y>0</cdr:y>
    </cdr:from>
    <cdr:to>
      <cdr:x>0.21875</cdr:x>
      <cdr:y>0.06757</cdr:y>
    </cdr:to>
    <cdr:sp macro="" textlink="">
      <cdr:nvSpPr>
        <cdr:cNvPr id="9" name="8 - TextBox"/>
        <cdr:cNvSpPr txBox="1"/>
      </cdr:nvSpPr>
      <cdr:spPr>
        <a:xfrm xmlns:a="http://schemas.openxmlformats.org/drawingml/2006/main">
          <a:off x="857224" y="0"/>
          <a:ext cx="1143008" cy="357190"/>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none" rtlCol="0"/>
        <a:lstStyle xmlns:a="http://schemas.openxmlformats.org/drawingml/2006/main"/>
        <a:p xmlns:a="http://schemas.openxmlformats.org/drawingml/2006/main">
          <a:r>
            <a:rPr lang="el-GR" sz="2000" dirty="0" smtClean="0">
              <a:solidFill>
                <a:schemeClr val="tx1"/>
              </a:solidFill>
            </a:rPr>
            <a:t>Συζήτηση</a:t>
          </a:r>
          <a:endParaRPr lang="el-GR" sz="2000" dirty="0">
            <a:solidFill>
              <a:schemeClr val="tx1"/>
            </a:solidFill>
          </a:endParaRPr>
        </a:p>
      </cdr:txBody>
    </cdr:sp>
  </cdr:relSizeAnchor>
  <cdr:relSizeAnchor xmlns:cdr="http://schemas.openxmlformats.org/drawingml/2006/chartDrawing">
    <cdr:from>
      <cdr:x>0.14844</cdr:x>
      <cdr:y>0.2973</cdr:y>
    </cdr:from>
    <cdr:to>
      <cdr:x>0.24844</cdr:x>
      <cdr:y>0.47027</cdr:y>
    </cdr:to>
    <cdr:sp macro="" textlink="">
      <cdr:nvSpPr>
        <cdr:cNvPr id="10" name="9 - TextBox"/>
        <cdr:cNvSpPr txBox="1"/>
      </cdr:nvSpPr>
      <cdr:spPr>
        <a:xfrm xmlns:a="http://schemas.openxmlformats.org/drawingml/2006/main">
          <a:off x="1357290" y="157163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l-GR" sz="1100" dirty="0">
            <a:solidFill>
              <a:schemeClr val="bg1"/>
            </a:solidFill>
          </a:endParaRPr>
        </a:p>
      </cdr:txBody>
    </cdr:sp>
  </cdr:relSizeAnchor>
  <cdr:relSizeAnchor xmlns:cdr="http://schemas.openxmlformats.org/drawingml/2006/chartDrawing">
    <cdr:from>
      <cdr:x>0</cdr:x>
      <cdr:y>0.0625</cdr:y>
    </cdr:from>
    <cdr:to>
      <cdr:x>0.50781</cdr:x>
      <cdr:y>0.5625</cdr:y>
    </cdr:to>
    <cdr:sp macro="" textlink="">
      <cdr:nvSpPr>
        <cdr:cNvPr id="11" name="10 - TextBox"/>
        <cdr:cNvSpPr txBox="1"/>
      </cdr:nvSpPr>
      <cdr:spPr>
        <a:xfrm xmlns:a="http://schemas.openxmlformats.org/drawingml/2006/main">
          <a:off x="0" y="357190"/>
          <a:ext cx="4643438" cy="285752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l-GR" sz="1800" dirty="0" smtClean="0">
              <a:solidFill>
                <a:schemeClr val="bg1"/>
              </a:solidFill>
            </a:rPr>
            <a:t>Γυναίκα με </a:t>
          </a:r>
          <a:r>
            <a:rPr lang="en-US" sz="1800" dirty="0" smtClean="0">
              <a:solidFill>
                <a:schemeClr val="bg1"/>
              </a:solidFill>
            </a:rPr>
            <a:t>OAB</a:t>
          </a:r>
          <a:r>
            <a:rPr lang="el-GR" sz="1800" dirty="0" smtClean="0">
              <a:solidFill>
                <a:schemeClr val="bg1"/>
              </a:solidFill>
            </a:rPr>
            <a:t> </a:t>
          </a:r>
          <a:r>
            <a:rPr lang="en-US" sz="1800" dirty="0" smtClean="0">
              <a:solidFill>
                <a:schemeClr val="bg1"/>
              </a:solidFill>
            </a:rPr>
            <a:t>wet </a:t>
          </a:r>
          <a:r>
            <a:rPr lang="el-GR" sz="1800" dirty="0" smtClean="0">
              <a:solidFill>
                <a:schemeClr val="bg1"/>
              </a:solidFill>
            </a:rPr>
            <a:t>συμπτώματα </a:t>
          </a:r>
        </a:p>
        <a:p xmlns:a="http://schemas.openxmlformats.org/drawingml/2006/main">
          <a:r>
            <a:rPr lang="el-GR" sz="1800" dirty="0" smtClean="0">
              <a:solidFill>
                <a:schemeClr val="bg1"/>
              </a:solidFill>
            </a:rPr>
            <a:t>αναφέρει  50% υποκειμενική βελτίωση </a:t>
          </a:r>
        </a:p>
        <a:p xmlns:a="http://schemas.openxmlformats.org/drawingml/2006/main">
          <a:r>
            <a:rPr lang="el-GR" sz="1800" dirty="0" smtClean="0">
              <a:solidFill>
                <a:schemeClr val="bg1"/>
              </a:solidFill>
            </a:rPr>
            <a:t>συμπτωμάτων </a:t>
          </a:r>
          <a:r>
            <a:rPr lang="en-US" sz="1800" dirty="0" smtClean="0">
              <a:solidFill>
                <a:schemeClr val="bg1"/>
              </a:solidFill>
            </a:rPr>
            <a:t>, </a:t>
          </a:r>
          <a:r>
            <a:rPr lang="el-GR" sz="1800" dirty="0" err="1" smtClean="0">
              <a:solidFill>
                <a:schemeClr val="bg1"/>
              </a:solidFill>
            </a:rPr>
            <a:t>δί</a:t>
          </a:r>
          <a:r>
            <a:rPr lang="en-US" sz="1800" dirty="0">
              <a:solidFill>
                <a:schemeClr val="bg1"/>
              </a:solidFill>
            </a:rPr>
            <a:t>x</a:t>
          </a:r>
          <a:r>
            <a:rPr lang="el-GR" sz="1800" dirty="0" smtClean="0">
              <a:solidFill>
                <a:schemeClr val="bg1"/>
              </a:solidFill>
            </a:rPr>
            <a:t>ως επιδείνωση της </a:t>
          </a:r>
          <a:r>
            <a:rPr lang="en-US" sz="1800" dirty="0" smtClean="0">
              <a:solidFill>
                <a:schemeClr val="bg1"/>
              </a:solidFill>
            </a:rPr>
            <a:t>B</a:t>
          </a:r>
          <a:r>
            <a:rPr lang="en-US" sz="1800" dirty="0">
              <a:solidFill>
                <a:schemeClr val="bg1"/>
              </a:solidFill>
            </a:rPr>
            <a:t>V</a:t>
          </a:r>
          <a:r>
            <a:rPr lang="en-US" sz="1800" dirty="0" smtClean="0">
              <a:solidFill>
                <a:schemeClr val="bg1"/>
              </a:solidFill>
            </a:rPr>
            <a:t>E</a:t>
          </a:r>
        </a:p>
        <a:p xmlns:a="http://schemas.openxmlformats.org/drawingml/2006/main">
          <a:r>
            <a:rPr lang="el-GR" sz="1800" dirty="0" smtClean="0">
              <a:solidFill>
                <a:schemeClr val="bg1"/>
              </a:solidFill>
            </a:rPr>
            <a:t>Και </a:t>
          </a:r>
          <a:r>
            <a:rPr lang="el-GR" sz="1800" dirty="0" smtClean="0">
              <a:solidFill>
                <a:srgbClr val="FFFF00"/>
              </a:solidFill>
            </a:rPr>
            <a:t>ΔΙΧΩΣ</a:t>
          </a:r>
          <a:r>
            <a:rPr lang="el-GR" sz="1800" dirty="0">
              <a:solidFill>
                <a:srgbClr val="FFFF00"/>
              </a:solidFill>
            </a:rPr>
            <a:t> </a:t>
          </a:r>
          <a:r>
            <a:rPr lang="el-GR" sz="1800" dirty="0" smtClean="0">
              <a:solidFill>
                <a:srgbClr val="FFFF00"/>
              </a:solidFill>
            </a:rPr>
            <a:t>ξηροστομία </a:t>
          </a:r>
          <a:r>
            <a:rPr lang="el-GR" sz="1800" dirty="0" smtClean="0">
              <a:solidFill>
                <a:schemeClr val="bg1"/>
              </a:solidFill>
            </a:rPr>
            <a:t>με </a:t>
          </a:r>
          <a:r>
            <a:rPr lang="en-US" sz="1800" dirty="0" smtClean="0">
              <a:solidFill>
                <a:schemeClr val="bg1"/>
              </a:solidFill>
            </a:rPr>
            <a:t>soli 5 mgr</a:t>
          </a:r>
          <a:r>
            <a:rPr lang="el-GR" sz="1800" dirty="0" smtClean="0">
              <a:solidFill>
                <a:schemeClr val="bg1"/>
              </a:solidFill>
            </a:rPr>
            <a:t> </a:t>
          </a:r>
          <a:r>
            <a:rPr lang="en-US" sz="1800" dirty="0" smtClean="0">
              <a:solidFill>
                <a:schemeClr val="bg1"/>
              </a:solidFill>
            </a:rPr>
            <a:t>. </a:t>
          </a:r>
        </a:p>
        <a:p xmlns:a="http://schemas.openxmlformats.org/drawingml/2006/main">
          <a:pPr algn="ctr"/>
          <a:r>
            <a:rPr lang="en-US" sz="1800" u="sng" dirty="0" smtClean="0">
              <a:solidFill>
                <a:schemeClr val="bg1"/>
              </a:solidFill>
            </a:rPr>
            <a:t>T</a:t>
          </a:r>
          <a:r>
            <a:rPr lang="el-GR" sz="1800" u="sng" dirty="0" smtClean="0">
              <a:solidFill>
                <a:schemeClr val="bg1"/>
              </a:solidFill>
            </a:rPr>
            <a:t>ι να προτείνω?</a:t>
          </a:r>
          <a:endParaRPr lang="en-US" sz="1800" u="sng" dirty="0" smtClean="0">
            <a:solidFill>
              <a:schemeClr val="bg1"/>
            </a:solidFill>
          </a:endParaRPr>
        </a:p>
        <a:p xmlns:a="http://schemas.openxmlformats.org/drawingml/2006/main">
          <a:endParaRPr lang="el-GR" sz="1800" dirty="0" smtClean="0">
            <a:solidFill>
              <a:schemeClr val="bg1"/>
            </a:solidFill>
          </a:endParaRPr>
        </a:p>
        <a:p xmlns:a="http://schemas.openxmlformats.org/drawingml/2006/main">
          <a:r>
            <a:rPr lang="el-GR" sz="1800" b="1" dirty="0" err="1" smtClean="0">
              <a:solidFill>
                <a:schemeClr val="bg1"/>
              </a:solidFill>
            </a:rPr>
            <a:t>Τιτλοποίηση</a:t>
          </a:r>
          <a:r>
            <a:rPr lang="el-GR" sz="1800" b="1" dirty="0" smtClean="0">
              <a:solidFill>
                <a:schemeClr val="bg1"/>
              </a:solidFill>
            </a:rPr>
            <a:t> σε </a:t>
          </a:r>
          <a:r>
            <a:rPr lang="en-US" sz="1800" b="1" dirty="0" smtClean="0">
              <a:solidFill>
                <a:schemeClr val="bg1"/>
              </a:solidFill>
            </a:rPr>
            <a:t>soli 10 </a:t>
          </a:r>
          <a:r>
            <a:rPr lang="el-GR" sz="1800" b="1" dirty="0" smtClean="0">
              <a:solidFill>
                <a:schemeClr val="bg1"/>
              </a:solidFill>
            </a:rPr>
            <a:t>ή  συνδυασμός με</a:t>
          </a:r>
          <a:endParaRPr lang="en-US" sz="1800" b="1" dirty="0" smtClean="0">
            <a:solidFill>
              <a:schemeClr val="bg1"/>
            </a:solidFill>
          </a:endParaRPr>
        </a:p>
        <a:p xmlns:a="http://schemas.openxmlformats.org/drawingml/2006/main">
          <a:r>
            <a:rPr lang="el-GR" sz="1800" b="1" dirty="0" smtClean="0">
              <a:solidFill>
                <a:schemeClr val="bg1"/>
              </a:solidFill>
            </a:rPr>
            <a:t> ΜΙ</a:t>
          </a:r>
          <a:r>
            <a:rPr lang="en-US" sz="1800" b="1" dirty="0" smtClean="0">
              <a:solidFill>
                <a:schemeClr val="bg1"/>
              </a:solidFill>
            </a:rPr>
            <a:t>RA 25</a:t>
          </a:r>
          <a:r>
            <a:rPr lang="el-GR" sz="1800" b="1" dirty="0" smtClean="0">
              <a:solidFill>
                <a:schemeClr val="bg1"/>
              </a:solidFill>
            </a:rPr>
            <a:t> ή</a:t>
          </a:r>
          <a:r>
            <a:rPr lang="en-US" sz="1800" b="1" dirty="0" smtClean="0">
              <a:solidFill>
                <a:schemeClr val="bg1"/>
              </a:solidFill>
            </a:rPr>
            <a:t> MIRA 50 ?</a:t>
          </a:r>
          <a:endParaRPr lang="el-GR" sz="1800" b="1" dirty="0">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0C036B6-3EA0-4F13-BF31-6EBBF389F8C7}" type="datetimeFigureOut">
              <a:rPr lang="el-GR" smtClean="0"/>
              <a:pPr/>
              <a:t>13/6/2015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C139697-ECCA-4934-9447-4161D337AB6F}"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036B6-3EA0-4F13-BF31-6EBBF389F8C7}" type="datetimeFigureOut">
              <a:rPr lang="el-GR" smtClean="0"/>
              <a:pPr/>
              <a:t>13/6/2015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39697-ECCA-4934-9447-4161D337AB6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www.ncbi.nlm.nih.gov/pubmed/?term=Viktrup%20L%5bAuthor%5d&amp;cauthor=true&amp;cauthor_uid=25827166" TargetMode="Externa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85786" y="2428868"/>
            <a:ext cx="7772400" cy="2357454"/>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l-GR" dirty="0" smtClean="0"/>
              <a:t>Οι σημαντικότερες δημοσιεύσεις </a:t>
            </a:r>
            <a:r>
              <a:rPr lang="el-GR" dirty="0" err="1" smtClean="0"/>
              <a:t>πανω</a:t>
            </a:r>
            <a:r>
              <a:rPr lang="el-GR" dirty="0" smtClean="0"/>
              <a:t> στην φαρμακευτική αντιμετώπιση της ΚΥΠ τον τελευταίο χρόνο</a:t>
            </a:r>
            <a:endParaRPr lang="el-GR" dirty="0"/>
          </a:p>
        </p:txBody>
      </p:sp>
      <p:sp>
        <p:nvSpPr>
          <p:cNvPr id="3" name="2 - Υπότιτλος"/>
          <p:cNvSpPr>
            <a:spLocks noGrp="1"/>
          </p:cNvSpPr>
          <p:nvPr>
            <p:ph type="subTitle" idx="1"/>
          </p:nvPr>
        </p:nvSpPr>
        <p:spPr>
          <a:xfrm>
            <a:off x="1500166" y="4786322"/>
            <a:ext cx="6400800" cy="1752600"/>
          </a:xfrm>
        </p:spPr>
        <p:txBody>
          <a:bodyPr>
            <a:normAutofit fontScale="85000" lnSpcReduction="20000"/>
          </a:bodyPr>
          <a:lstStyle/>
          <a:p>
            <a:r>
              <a:rPr lang="el-GR" dirty="0" smtClean="0"/>
              <a:t>Ομιλητής </a:t>
            </a:r>
          </a:p>
          <a:p>
            <a:r>
              <a:rPr lang="el-GR" dirty="0" err="1" smtClean="0"/>
              <a:t>Μυτιλέκας</a:t>
            </a:r>
            <a:r>
              <a:rPr lang="el-GR" dirty="0" smtClean="0"/>
              <a:t> Κωνσταντίνος </a:t>
            </a:r>
            <a:r>
              <a:rPr lang="el-GR" dirty="0" err="1" smtClean="0"/>
              <a:t>Βάιος</a:t>
            </a:r>
            <a:endParaRPr lang="el-GR" dirty="0" smtClean="0"/>
          </a:p>
          <a:p>
            <a:r>
              <a:rPr lang="el-GR" dirty="0" smtClean="0"/>
              <a:t>Συντονιστής</a:t>
            </a:r>
          </a:p>
          <a:p>
            <a:r>
              <a:rPr lang="el-GR" dirty="0" err="1" smtClean="0"/>
              <a:t>Γκράβας</a:t>
            </a:r>
            <a:r>
              <a:rPr lang="el-GR" dirty="0" smtClean="0"/>
              <a:t> Σταύρος</a:t>
            </a:r>
            <a:endParaRPr lang="el-GR" dirty="0"/>
          </a:p>
        </p:txBody>
      </p:sp>
      <p:pic>
        <p:nvPicPr>
          <p:cNvPr id="1026" name="Picture 2"/>
          <p:cNvPicPr>
            <a:picLocks noChangeAspect="1" noChangeArrowheads="1"/>
          </p:cNvPicPr>
          <p:nvPr/>
        </p:nvPicPr>
        <p:blipFill>
          <a:blip r:embed="rId2"/>
          <a:srcRect/>
          <a:stretch>
            <a:fillRect/>
          </a:stretch>
        </p:blipFill>
        <p:spPr bwMode="auto">
          <a:xfrm>
            <a:off x="2714612" y="0"/>
            <a:ext cx="3952875" cy="2381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style>
          <a:lnRef idx="2">
            <a:schemeClr val="accent1"/>
          </a:lnRef>
          <a:fillRef idx="1">
            <a:schemeClr val="lt1"/>
          </a:fillRef>
          <a:effectRef idx="0">
            <a:schemeClr val="accent1"/>
          </a:effectRef>
          <a:fontRef idx="minor">
            <a:schemeClr val="dk1"/>
          </a:fontRef>
        </p:style>
        <p:txBody>
          <a:bodyPr>
            <a:noAutofit/>
          </a:bodyPr>
          <a:lstStyle/>
          <a:p>
            <a:r>
              <a:rPr lang="en-US" sz="1800" dirty="0" smtClean="0"/>
              <a:t>Salinas J</a:t>
            </a:r>
            <a:r>
              <a:rPr lang="en-US" sz="1800" baseline="30000" dirty="0" smtClean="0"/>
              <a:t>1</a:t>
            </a:r>
            <a:r>
              <a:rPr lang="en-US" sz="1800" dirty="0" smtClean="0"/>
              <a:t>, Ural G</a:t>
            </a:r>
            <a:r>
              <a:rPr lang="en-US" sz="1800" baseline="30000" dirty="0" smtClean="0"/>
              <a:t>1</a:t>
            </a:r>
            <a:r>
              <a:rPr lang="en-US" sz="1800" dirty="0" smtClean="0"/>
              <a:t>.</a:t>
            </a:r>
            <a:br>
              <a:rPr lang="en-US" sz="1800" dirty="0" smtClean="0"/>
            </a:br>
            <a:r>
              <a:rPr lang="en-US" sz="1800" dirty="0" smtClean="0"/>
              <a:t>Clinical and </a:t>
            </a:r>
            <a:r>
              <a:rPr lang="en-US" sz="1800" dirty="0" err="1" smtClean="0"/>
              <a:t>urodynamic</a:t>
            </a:r>
            <a:r>
              <a:rPr lang="en-US" sz="1800" dirty="0" smtClean="0"/>
              <a:t> results of alpha-blocker drug treatment in patients with lower urinary tract symptoms and benign prostatic hyperplasia.</a:t>
            </a:r>
            <a:br>
              <a:rPr lang="en-US" sz="1800" dirty="0" smtClean="0"/>
            </a:br>
            <a:r>
              <a:rPr lang="en-US" sz="1800" dirty="0" smtClean="0"/>
              <a:t> </a:t>
            </a:r>
            <a:r>
              <a:rPr lang="en-US" sz="1800" dirty="0" smtClean="0">
                <a:solidFill>
                  <a:srgbClr val="C00000"/>
                </a:solidFill>
              </a:rPr>
              <a:t>Arch </a:t>
            </a:r>
            <a:r>
              <a:rPr lang="en-US" sz="1800" dirty="0" err="1" smtClean="0">
                <a:solidFill>
                  <a:srgbClr val="C00000"/>
                </a:solidFill>
              </a:rPr>
              <a:t>Esp</a:t>
            </a:r>
            <a:r>
              <a:rPr lang="en-US" sz="1800" dirty="0" smtClean="0">
                <a:solidFill>
                  <a:srgbClr val="C00000"/>
                </a:solidFill>
              </a:rPr>
              <a:t> Urol. 2015 Mar;68(2):161-171</a:t>
            </a:r>
            <a:r>
              <a:rPr lang="el-GR" sz="1800" dirty="0" smtClean="0"/>
              <a:t/>
            </a:r>
            <a:br>
              <a:rPr lang="el-GR" sz="1800" dirty="0" smtClean="0"/>
            </a:br>
            <a:endParaRPr lang="el-GR" sz="1800" dirty="0"/>
          </a:p>
        </p:txBody>
      </p:sp>
      <p:sp>
        <p:nvSpPr>
          <p:cNvPr id="4" name="3 - Θέση κειμένου"/>
          <p:cNvSpPr>
            <a:spLocks noGrp="1"/>
          </p:cNvSpPr>
          <p:nvPr>
            <p:ph type="body" idx="1"/>
          </p:nvPr>
        </p:nvSpPr>
        <p:spPr/>
        <p:txBody>
          <a:bodyPr/>
          <a:lstStyle/>
          <a:p>
            <a:endParaRPr lang="el-GR"/>
          </a:p>
        </p:txBody>
      </p:sp>
      <p:sp>
        <p:nvSpPr>
          <p:cNvPr id="5" name="4 - Θέση περιεχομένου"/>
          <p:cNvSpPr>
            <a:spLocks noGrp="1"/>
          </p:cNvSpPr>
          <p:nvPr>
            <p:ph sz="half" idx="2"/>
          </p:nvPr>
        </p:nvSpPr>
        <p:spPr/>
        <p:txBody>
          <a:bodyPr/>
          <a:lstStyle/>
          <a:p>
            <a:r>
              <a:rPr lang="en-US" dirty="0" smtClean="0"/>
              <a:t>(24) Spanish healthcare </a:t>
            </a:r>
            <a:r>
              <a:rPr lang="en-US" dirty="0" err="1" smtClean="0"/>
              <a:t>centres</a:t>
            </a:r>
            <a:r>
              <a:rPr lang="en-US" dirty="0" smtClean="0"/>
              <a:t> </a:t>
            </a:r>
          </a:p>
          <a:p>
            <a:r>
              <a:rPr lang="en-US" dirty="0" smtClean="0"/>
              <a:t>443 patients with LUTS and BPH</a:t>
            </a:r>
            <a:endParaRPr lang="el-GR" dirty="0"/>
          </a:p>
        </p:txBody>
      </p:sp>
      <p:sp>
        <p:nvSpPr>
          <p:cNvPr id="6" name="5 - Θέση κειμένου"/>
          <p:cNvSpPr>
            <a:spLocks noGrp="1"/>
          </p:cNvSpPr>
          <p:nvPr>
            <p:ph type="body" sz="quarter" idx="3"/>
          </p:nvPr>
        </p:nvSpPr>
        <p:spPr/>
        <p:txBody>
          <a:bodyPr/>
          <a:lstStyle/>
          <a:p>
            <a:endParaRPr lang="el-GR"/>
          </a:p>
        </p:txBody>
      </p:sp>
      <p:sp>
        <p:nvSpPr>
          <p:cNvPr id="7" name="6 - Θέση περιεχομένου"/>
          <p:cNvSpPr>
            <a:spLocks noGrp="1"/>
          </p:cNvSpPr>
          <p:nvPr>
            <p:ph sz="quarter" idx="4"/>
          </p:nvPr>
        </p:nvSpPr>
        <p:spPr>
          <a:xfrm>
            <a:off x="4645025" y="2174875"/>
            <a:ext cx="4041775" cy="2825761"/>
          </a:xfrm>
        </p:spPr>
        <p:txBody>
          <a:bodyPr>
            <a:normAutofit lnSpcReduction="10000"/>
          </a:bodyPr>
          <a:lstStyle/>
          <a:p>
            <a:r>
              <a:rPr lang="en-US" dirty="0" smtClean="0"/>
              <a:t>IPSS score improved (p&lt;0.0001) </a:t>
            </a:r>
          </a:p>
          <a:p>
            <a:r>
              <a:rPr lang="en-US" dirty="0" smtClean="0"/>
              <a:t>Quality of life improved (p&lt;0.0001). </a:t>
            </a:r>
          </a:p>
          <a:p>
            <a:r>
              <a:rPr lang="en-US" dirty="0" err="1" smtClean="0"/>
              <a:t>Qmax</a:t>
            </a:r>
            <a:r>
              <a:rPr lang="en-US" dirty="0" smtClean="0"/>
              <a:t> increased (p&lt;0.0001) </a:t>
            </a:r>
          </a:p>
          <a:p>
            <a:r>
              <a:rPr lang="en-US" dirty="0" smtClean="0"/>
              <a:t>Post-void residual urine decreased (p&lt;0.0001) </a:t>
            </a:r>
            <a:endParaRPr lang="el-GR" dirty="0"/>
          </a:p>
        </p:txBody>
      </p:sp>
      <p:sp>
        <p:nvSpPr>
          <p:cNvPr id="8" name="7 - TextBox"/>
          <p:cNvSpPr txBox="1"/>
          <p:nvPr/>
        </p:nvSpPr>
        <p:spPr>
          <a:xfrm>
            <a:off x="714348" y="5143512"/>
            <a:ext cx="350046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u="sng" dirty="0" smtClean="0"/>
              <a:t>Other than </a:t>
            </a:r>
            <a:r>
              <a:rPr lang="en-US" b="1" dirty="0" smtClean="0"/>
              <a:t>filling pressure </a:t>
            </a:r>
            <a:r>
              <a:rPr lang="en-US" dirty="0" smtClean="0"/>
              <a:t>and </a:t>
            </a:r>
            <a:r>
              <a:rPr lang="en-US" b="1" dirty="0" smtClean="0"/>
              <a:t>involuntary contraction amplitude </a:t>
            </a:r>
            <a:r>
              <a:rPr lang="en-US" dirty="0" smtClean="0"/>
              <a:t>(p&gt;0.05), </a:t>
            </a:r>
            <a:r>
              <a:rPr lang="en-US" u="sng" dirty="0" smtClean="0"/>
              <a:t>all </a:t>
            </a:r>
            <a:r>
              <a:rPr lang="en-US" u="sng" dirty="0" err="1" smtClean="0"/>
              <a:t>cystomanometry</a:t>
            </a:r>
            <a:r>
              <a:rPr lang="en-US" u="sng" dirty="0" smtClean="0"/>
              <a:t> parameters improved</a:t>
            </a:r>
            <a:r>
              <a:rPr lang="en-US" dirty="0" smtClean="0"/>
              <a:t> (p&lt;0.05). </a:t>
            </a:r>
            <a:endParaRPr lang="el-GR" dirty="0"/>
          </a:p>
        </p:txBody>
      </p:sp>
      <p:sp>
        <p:nvSpPr>
          <p:cNvPr id="9" name="8 - TextBox"/>
          <p:cNvSpPr txBox="1"/>
          <p:nvPr/>
        </p:nvSpPr>
        <p:spPr>
          <a:xfrm>
            <a:off x="5000628" y="5143512"/>
            <a:ext cx="385765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There were statistically </a:t>
            </a:r>
            <a:r>
              <a:rPr lang="en-US" u="sng" dirty="0" smtClean="0"/>
              <a:t>significant differences (p&lt;0.05) in the pressure flow study values</a:t>
            </a:r>
            <a:r>
              <a:rPr lang="en-US" dirty="0" smtClean="0"/>
              <a:t>, </a:t>
            </a:r>
            <a:r>
              <a:rPr lang="en-US" b="1" dirty="0" smtClean="0"/>
              <a:t>except for the </a:t>
            </a:r>
            <a:r>
              <a:rPr lang="en-US" b="1" dirty="0" err="1" smtClean="0"/>
              <a:t>detrusor</a:t>
            </a:r>
            <a:r>
              <a:rPr lang="en-US" b="1" dirty="0" smtClean="0"/>
              <a:t> contractility rate.</a:t>
            </a:r>
            <a:endParaRPr lang="el-GR" b="1" dirty="0" smtClean="0"/>
          </a:p>
        </p:txBody>
      </p:sp>
      <p:sp>
        <p:nvSpPr>
          <p:cNvPr id="10" name="9 - Κεραυνός"/>
          <p:cNvSpPr/>
          <p:nvPr/>
        </p:nvSpPr>
        <p:spPr>
          <a:xfrm>
            <a:off x="214282" y="5429264"/>
            <a:ext cx="35719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Κεραυνός"/>
          <p:cNvSpPr/>
          <p:nvPr/>
        </p:nvSpPr>
        <p:spPr>
          <a:xfrm>
            <a:off x="4357686" y="5357826"/>
            <a:ext cx="500066"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rot="19783758">
            <a:off x="513960" y="2743495"/>
            <a:ext cx="8378256" cy="193899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dirty="0" smtClean="0"/>
              <a:t> </a:t>
            </a:r>
            <a:r>
              <a:rPr lang="el-GR" sz="4000" dirty="0" smtClean="0"/>
              <a:t>Η ΜΟΝΟΘΕΡΑΠΕΙΑ ΜΕ Α ΑΠΟΚΛΕΙΣΤΗ </a:t>
            </a:r>
          </a:p>
          <a:p>
            <a:pPr algn="ctr"/>
            <a:r>
              <a:rPr lang="el-GR" sz="4000" dirty="0" smtClean="0"/>
              <a:t> ΦΑΙΝΕΤΕ ΝΑ ΧΡΕΙΑΖΕΤΑΙ ΣΥΧΝΑ </a:t>
            </a:r>
          </a:p>
          <a:p>
            <a:pPr algn="ctr"/>
            <a:r>
              <a:rPr lang="el-GR" sz="4000" dirty="0" smtClean="0"/>
              <a:t>ΧΑΛΙΝΑΡΙ ΤΗΣ ΚΥΣΤΕΩΣ</a:t>
            </a:r>
            <a:endParaRPr lang="el-GR"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857364"/>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2000" dirty="0" smtClean="0"/>
              <a:t>Drake MJ</a:t>
            </a:r>
            <a:r>
              <a:rPr lang="en-US" sz="2000" baseline="30000" dirty="0" smtClean="0"/>
              <a:t>1</a:t>
            </a:r>
            <a:r>
              <a:rPr lang="en-US" sz="2000" dirty="0" smtClean="0"/>
              <a:t>, Chapple C</a:t>
            </a:r>
            <a:r>
              <a:rPr lang="en-US" sz="2000" baseline="30000" dirty="0" smtClean="0"/>
              <a:t>2</a:t>
            </a:r>
            <a:r>
              <a:rPr lang="en-US" sz="2000" dirty="0" smtClean="0"/>
              <a:t>, </a:t>
            </a:r>
            <a:r>
              <a:rPr lang="en-US" sz="2000" dirty="0" err="1" smtClean="0"/>
              <a:t>Sokol</a:t>
            </a:r>
            <a:r>
              <a:rPr lang="en-US" sz="2000" dirty="0" smtClean="0"/>
              <a:t> R</a:t>
            </a:r>
            <a:r>
              <a:rPr lang="en-US" sz="2000" baseline="30000" dirty="0" smtClean="0"/>
              <a:t>3</a:t>
            </a:r>
            <a:r>
              <a:rPr lang="en-US" sz="2000" dirty="0" smtClean="0"/>
              <a:t>, </a:t>
            </a:r>
            <a:r>
              <a:rPr lang="en-US" sz="2000" dirty="0" err="1" smtClean="0"/>
              <a:t>Oelke</a:t>
            </a:r>
            <a:r>
              <a:rPr lang="en-US" sz="2000" dirty="0" smtClean="0"/>
              <a:t> M</a:t>
            </a:r>
            <a:r>
              <a:rPr lang="en-US" sz="2000" baseline="30000" dirty="0" smtClean="0"/>
              <a:t>4</a:t>
            </a:r>
            <a:r>
              <a:rPr lang="en-US" sz="2000" dirty="0" smtClean="0"/>
              <a:t>, </a:t>
            </a:r>
            <a:r>
              <a:rPr lang="en-US" sz="2000" dirty="0" err="1" smtClean="0"/>
              <a:t>Traudtner</a:t>
            </a:r>
            <a:r>
              <a:rPr lang="en-US" sz="2000" dirty="0" smtClean="0"/>
              <a:t> K</a:t>
            </a:r>
            <a:r>
              <a:rPr lang="en-US" sz="2000" baseline="30000" dirty="0" smtClean="0"/>
              <a:t>5</a:t>
            </a:r>
            <a:r>
              <a:rPr lang="en-US" sz="2000" dirty="0" smtClean="0"/>
              <a:t>, </a:t>
            </a:r>
            <a:r>
              <a:rPr lang="en-US" sz="2000" dirty="0" err="1" smtClean="0"/>
              <a:t>Klaver</a:t>
            </a:r>
            <a:r>
              <a:rPr lang="en-US" sz="2000" dirty="0" smtClean="0"/>
              <a:t> M</a:t>
            </a:r>
            <a:r>
              <a:rPr lang="en-US" sz="2000" baseline="30000" dirty="0" smtClean="0"/>
              <a:t>5</a:t>
            </a:r>
            <a:r>
              <a:rPr lang="en-US" sz="2000" dirty="0" smtClean="0"/>
              <a:t>, </a:t>
            </a:r>
            <a:r>
              <a:rPr lang="en-US" sz="2000" dirty="0" err="1" smtClean="0"/>
              <a:t>Drogendijk</a:t>
            </a:r>
            <a:r>
              <a:rPr lang="en-US" sz="2000" dirty="0" smtClean="0"/>
              <a:t> T</a:t>
            </a:r>
            <a:r>
              <a:rPr lang="en-US" sz="2000" baseline="30000" dirty="0" smtClean="0"/>
              <a:t>5</a:t>
            </a:r>
            <a:r>
              <a:rPr lang="en-US" sz="2000" dirty="0" smtClean="0"/>
              <a:t>, Van </a:t>
            </a:r>
            <a:r>
              <a:rPr lang="en-US" sz="2000" dirty="0" err="1" smtClean="0"/>
              <a:t>Kerrebroeck</a:t>
            </a:r>
            <a:r>
              <a:rPr lang="en-US" sz="2000" dirty="0" smtClean="0"/>
              <a:t> P</a:t>
            </a:r>
            <a:r>
              <a:rPr lang="en-US" sz="2000" baseline="30000" dirty="0" smtClean="0"/>
              <a:t>6</a:t>
            </a:r>
            <a:r>
              <a:rPr lang="en-US" sz="2000" dirty="0" smtClean="0"/>
              <a:t>; NEPTUNE Study Group Long-term safety and efficacy of single-tablet combinations of </a:t>
            </a:r>
            <a:r>
              <a:rPr lang="en-US" sz="2000" dirty="0" err="1" smtClean="0"/>
              <a:t>solifenacin</a:t>
            </a:r>
            <a:r>
              <a:rPr lang="en-US" sz="2000" dirty="0" smtClean="0"/>
              <a:t> and </a:t>
            </a:r>
            <a:r>
              <a:rPr lang="en-US" sz="2000" dirty="0" err="1" smtClean="0"/>
              <a:t>tamsulosin</a:t>
            </a:r>
            <a:r>
              <a:rPr lang="en-US" sz="2000" dirty="0" smtClean="0"/>
              <a:t> oral controlled absorption system in men with storage and voiding lower urinary tract symptoms: results from the NEPTUNE Study and NEPTUNE II open-label extension. </a:t>
            </a:r>
            <a:r>
              <a:rPr lang="en-US" sz="2000" b="1" dirty="0" smtClean="0"/>
              <a:t/>
            </a:r>
            <a:br>
              <a:rPr lang="en-US" sz="2000" b="1" dirty="0" smtClean="0"/>
            </a:br>
            <a:r>
              <a:rPr lang="en-US" sz="2000" b="1" dirty="0" err="1" smtClean="0">
                <a:solidFill>
                  <a:srgbClr val="FF0000"/>
                </a:solidFill>
              </a:rPr>
              <a:t>Eur</a:t>
            </a:r>
            <a:r>
              <a:rPr lang="en-US" sz="2000" b="1" dirty="0" smtClean="0">
                <a:solidFill>
                  <a:srgbClr val="FF0000"/>
                </a:solidFill>
              </a:rPr>
              <a:t> Urol. 2015 Feb;67(2):262-70.</a:t>
            </a:r>
            <a:r>
              <a:rPr lang="el-GR" sz="1800" b="1" dirty="0" smtClean="0"/>
              <a:t/>
            </a:r>
            <a:br>
              <a:rPr lang="el-GR" sz="1800" b="1" dirty="0" smtClean="0"/>
            </a:br>
            <a:endParaRPr lang="el-GR" sz="1800" dirty="0"/>
          </a:p>
        </p:txBody>
      </p:sp>
      <p:sp>
        <p:nvSpPr>
          <p:cNvPr id="4" name="3 - Θέση περιεχομένου"/>
          <p:cNvSpPr>
            <a:spLocks noGrp="1"/>
          </p:cNvSpPr>
          <p:nvPr>
            <p:ph sz="half" idx="1"/>
          </p:nvPr>
        </p:nvSpPr>
        <p:spPr>
          <a:xfrm>
            <a:off x="500034" y="2071678"/>
            <a:ext cx="4038600" cy="4525963"/>
          </a:xfrm>
        </p:spPr>
        <p:style>
          <a:lnRef idx="1">
            <a:schemeClr val="dk1"/>
          </a:lnRef>
          <a:fillRef idx="2">
            <a:schemeClr val="dk1"/>
          </a:fillRef>
          <a:effectRef idx="1">
            <a:schemeClr val="dk1"/>
          </a:effectRef>
          <a:fontRef idx="minor">
            <a:schemeClr val="dk1"/>
          </a:fontRef>
        </p:style>
        <p:txBody>
          <a:bodyPr/>
          <a:lstStyle/>
          <a:p>
            <a:pPr algn="ctr">
              <a:buNone/>
            </a:pPr>
            <a:r>
              <a:rPr lang="en-US" b="1" dirty="0" smtClean="0"/>
              <a:t>NEPTUNE I</a:t>
            </a:r>
          </a:p>
          <a:p>
            <a:r>
              <a:rPr lang="en-US" dirty="0" smtClean="0"/>
              <a:t>IPSS&gt;=13</a:t>
            </a:r>
          </a:p>
          <a:p>
            <a:r>
              <a:rPr lang="en-US" dirty="0" smtClean="0"/>
              <a:t>V pro &lt;75</a:t>
            </a:r>
          </a:p>
          <a:p>
            <a:r>
              <a:rPr lang="en-US" dirty="0" err="1" smtClean="0"/>
              <a:t>Qmax</a:t>
            </a:r>
            <a:r>
              <a:rPr lang="en-US" dirty="0" smtClean="0"/>
              <a:t> =4-12</a:t>
            </a:r>
          </a:p>
          <a:p>
            <a:r>
              <a:rPr lang="en-US" dirty="0" smtClean="0"/>
              <a:t>≥2 </a:t>
            </a:r>
            <a:r>
              <a:rPr lang="el-GR" dirty="0" smtClean="0"/>
              <a:t>επεισόδια </a:t>
            </a:r>
            <a:r>
              <a:rPr lang="el-GR" dirty="0" err="1" smtClean="0"/>
              <a:t>επιτακτικότητας</a:t>
            </a:r>
            <a:r>
              <a:rPr lang="el-GR" dirty="0" smtClean="0"/>
              <a:t>( Η.Ο.)</a:t>
            </a:r>
          </a:p>
          <a:p>
            <a:r>
              <a:rPr lang="el-GR" dirty="0" smtClean="0"/>
              <a:t>≥ 8 ουρήσεις /24 </a:t>
            </a:r>
            <a:r>
              <a:rPr lang="en-US" dirty="0" smtClean="0"/>
              <a:t>h (</a:t>
            </a:r>
            <a:r>
              <a:rPr lang="el-GR" dirty="0" smtClean="0"/>
              <a:t>Η.Ο.)</a:t>
            </a:r>
          </a:p>
          <a:p>
            <a:r>
              <a:rPr lang="el-GR" i="1" u="sng" dirty="0" smtClean="0">
                <a:solidFill>
                  <a:srgbClr val="FF0000"/>
                </a:solidFill>
              </a:rPr>
              <a:t>12 </a:t>
            </a:r>
            <a:r>
              <a:rPr lang="en-US" i="1" u="sng" dirty="0" smtClean="0">
                <a:solidFill>
                  <a:srgbClr val="FF0000"/>
                </a:solidFill>
              </a:rPr>
              <a:t>E</a:t>
            </a:r>
            <a:r>
              <a:rPr lang="el-GR" i="1" u="sng" dirty="0" smtClean="0">
                <a:solidFill>
                  <a:srgbClr val="FF0000"/>
                </a:solidFill>
              </a:rPr>
              <a:t>βδομάδες</a:t>
            </a:r>
          </a:p>
          <a:p>
            <a:endParaRPr lang="en-US" dirty="0" smtClean="0"/>
          </a:p>
          <a:p>
            <a:endParaRPr lang="el-GR" dirty="0"/>
          </a:p>
        </p:txBody>
      </p:sp>
      <p:sp>
        <p:nvSpPr>
          <p:cNvPr id="5" name="4 - Θέση περιεχομένου"/>
          <p:cNvSpPr>
            <a:spLocks noGrp="1"/>
          </p:cNvSpPr>
          <p:nvPr>
            <p:ph sz="half" idx="2"/>
          </p:nvPr>
        </p:nvSpPr>
        <p:spPr>
          <a:xfrm>
            <a:off x="4643438" y="2143116"/>
            <a:ext cx="4038600" cy="4525963"/>
          </a:xfrm>
        </p:spPr>
        <p:style>
          <a:lnRef idx="2">
            <a:schemeClr val="dk1"/>
          </a:lnRef>
          <a:fillRef idx="1">
            <a:schemeClr val="lt1"/>
          </a:fillRef>
          <a:effectRef idx="0">
            <a:schemeClr val="dk1"/>
          </a:effectRef>
          <a:fontRef idx="minor">
            <a:schemeClr val="dk1"/>
          </a:fontRef>
        </p:style>
        <p:txBody>
          <a:bodyPr/>
          <a:lstStyle/>
          <a:p>
            <a:pPr algn="ctr">
              <a:buNone/>
            </a:pPr>
            <a:r>
              <a:rPr lang="en-US" b="1" dirty="0" smtClean="0"/>
              <a:t>NEPTUNE II</a:t>
            </a:r>
          </a:p>
          <a:p>
            <a:r>
              <a:rPr lang="el-GR" dirty="0" smtClean="0"/>
              <a:t>Επέκταση της χορήγησης σε όσους συμπλήρωσαν 12 </a:t>
            </a:r>
            <a:r>
              <a:rPr lang="en-US" dirty="0" smtClean="0"/>
              <a:t>w Neptune I.</a:t>
            </a:r>
          </a:p>
          <a:p>
            <a:r>
              <a:rPr lang="el-GR" dirty="0" smtClean="0"/>
              <a:t>52 Εβδομάδες</a:t>
            </a:r>
            <a:endParaRPr lang="el-GR" dirty="0"/>
          </a:p>
        </p:txBody>
      </p:sp>
      <p:sp>
        <p:nvSpPr>
          <p:cNvPr id="6" name="5 - TextBox"/>
          <p:cNvSpPr txBox="1"/>
          <p:nvPr/>
        </p:nvSpPr>
        <p:spPr>
          <a:xfrm rot="20328039">
            <a:off x="676970" y="2234010"/>
            <a:ext cx="966931" cy="369332"/>
          </a:xfrm>
          <a:prstGeom prst="rect">
            <a:avLst/>
          </a:prstGeom>
          <a:noFill/>
        </p:spPr>
        <p:txBody>
          <a:bodyPr wrap="none" rtlCol="0">
            <a:spAutoFit/>
          </a:bodyPr>
          <a:lstStyle/>
          <a:p>
            <a:r>
              <a:rPr lang="en-US" dirty="0" smtClean="0"/>
              <a:t>Phase III</a:t>
            </a:r>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797040"/>
          </a:xfrm>
        </p:spPr>
        <p:style>
          <a:lnRef idx="2">
            <a:schemeClr val="accent1"/>
          </a:lnRef>
          <a:fillRef idx="1">
            <a:schemeClr val="lt1"/>
          </a:fillRef>
          <a:effectRef idx="0">
            <a:schemeClr val="accent1"/>
          </a:effectRef>
          <a:fontRef idx="minor">
            <a:schemeClr val="dk1"/>
          </a:fontRef>
        </p:style>
        <p:txBody>
          <a:bodyPr>
            <a:normAutofit/>
          </a:bodyPr>
          <a:lstStyle/>
          <a:p>
            <a:r>
              <a:rPr lang="en-US" sz="1800" dirty="0" smtClean="0"/>
              <a:t>Drake MJ</a:t>
            </a:r>
            <a:r>
              <a:rPr lang="en-US" sz="1800" baseline="30000" dirty="0" smtClean="0"/>
              <a:t>1</a:t>
            </a:r>
            <a:r>
              <a:rPr lang="en-US" sz="1800" dirty="0" smtClean="0"/>
              <a:t>, Chapple C</a:t>
            </a:r>
            <a:r>
              <a:rPr lang="en-US" sz="1800" baseline="30000" dirty="0" smtClean="0"/>
              <a:t>2</a:t>
            </a:r>
            <a:r>
              <a:rPr lang="en-US" sz="1800" dirty="0" smtClean="0"/>
              <a:t>, </a:t>
            </a:r>
            <a:r>
              <a:rPr lang="en-US" sz="1800" dirty="0" err="1" smtClean="0"/>
              <a:t>Sokol</a:t>
            </a:r>
            <a:r>
              <a:rPr lang="en-US" sz="1800" dirty="0" smtClean="0"/>
              <a:t> R</a:t>
            </a:r>
            <a:r>
              <a:rPr lang="en-US" sz="1800" baseline="30000" dirty="0" smtClean="0"/>
              <a:t>3</a:t>
            </a:r>
            <a:r>
              <a:rPr lang="en-US" sz="1800" dirty="0" smtClean="0"/>
              <a:t>, </a:t>
            </a:r>
            <a:r>
              <a:rPr lang="en-US" sz="1800" dirty="0" err="1" smtClean="0"/>
              <a:t>Oelke</a:t>
            </a:r>
            <a:r>
              <a:rPr lang="en-US" sz="1800" dirty="0" smtClean="0"/>
              <a:t> M</a:t>
            </a:r>
            <a:r>
              <a:rPr lang="en-US" sz="1800" baseline="30000" dirty="0" smtClean="0"/>
              <a:t>4</a:t>
            </a:r>
            <a:r>
              <a:rPr lang="en-US" sz="1800" dirty="0" smtClean="0"/>
              <a:t>, </a:t>
            </a:r>
            <a:r>
              <a:rPr lang="en-US" sz="1800" dirty="0" err="1" smtClean="0"/>
              <a:t>Traudtner</a:t>
            </a:r>
            <a:r>
              <a:rPr lang="en-US" sz="1800" dirty="0" smtClean="0"/>
              <a:t> K</a:t>
            </a:r>
            <a:r>
              <a:rPr lang="en-US" sz="1800" baseline="30000" dirty="0" smtClean="0"/>
              <a:t>5</a:t>
            </a:r>
            <a:r>
              <a:rPr lang="en-US" sz="1800" dirty="0" smtClean="0"/>
              <a:t>, </a:t>
            </a:r>
            <a:r>
              <a:rPr lang="en-US" sz="1800" dirty="0" err="1" smtClean="0"/>
              <a:t>Klaver</a:t>
            </a:r>
            <a:r>
              <a:rPr lang="en-US" sz="1800" dirty="0" smtClean="0"/>
              <a:t> M</a:t>
            </a:r>
            <a:r>
              <a:rPr lang="en-US" sz="1800" baseline="30000" dirty="0" smtClean="0"/>
              <a:t>5</a:t>
            </a:r>
            <a:r>
              <a:rPr lang="en-US" sz="1800" dirty="0" smtClean="0"/>
              <a:t>, </a:t>
            </a:r>
            <a:r>
              <a:rPr lang="en-US" sz="1800" dirty="0" err="1" smtClean="0"/>
              <a:t>Drogendijk</a:t>
            </a:r>
            <a:r>
              <a:rPr lang="en-US" sz="1800" dirty="0" smtClean="0"/>
              <a:t> T</a:t>
            </a:r>
            <a:r>
              <a:rPr lang="en-US" sz="1800" baseline="30000" dirty="0" smtClean="0"/>
              <a:t>5</a:t>
            </a:r>
            <a:r>
              <a:rPr lang="en-US" sz="1800" dirty="0" smtClean="0"/>
              <a:t>, Van </a:t>
            </a:r>
            <a:r>
              <a:rPr lang="en-US" sz="1800" dirty="0" err="1" smtClean="0"/>
              <a:t>Kerrebroeck</a:t>
            </a:r>
            <a:r>
              <a:rPr lang="en-US" sz="1800" dirty="0" smtClean="0"/>
              <a:t> P</a:t>
            </a:r>
            <a:r>
              <a:rPr lang="en-US" sz="1800" baseline="30000" dirty="0" smtClean="0"/>
              <a:t>6</a:t>
            </a:r>
            <a:r>
              <a:rPr lang="en-US" sz="1800" dirty="0" smtClean="0"/>
              <a:t>; NEPTUNE Study Group Long-term safety and efficacy of single-tablet combinations of </a:t>
            </a:r>
            <a:r>
              <a:rPr lang="en-US" sz="1800" dirty="0" err="1" smtClean="0"/>
              <a:t>solifenacin</a:t>
            </a:r>
            <a:r>
              <a:rPr lang="en-US" sz="1800" dirty="0" smtClean="0"/>
              <a:t> and </a:t>
            </a:r>
            <a:r>
              <a:rPr lang="en-US" sz="1800" dirty="0" err="1" smtClean="0"/>
              <a:t>tamsulosin</a:t>
            </a:r>
            <a:r>
              <a:rPr lang="en-US" sz="1800" dirty="0" smtClean="0"/>
              <a:t> oral controlled absorption system in men with storage and voiding lower urinary tract symptoms: results from the NEPTUNE Study and NEPTUNE II open-label extension. </a:t>
            </a:r>
            <a:r>
              <a:rPr lang="en-US" sz="1800" b="1" dirty="0" smtClean="0"/>
              <a:t/>
            </a:r>
            <a:br>
              <a:rPr lang="en-US" sz="1800" b="1" dirty="0" smtClean="0"/>
            </a:br>
            <a:r>
              <a:rPr lang="en-US" sz="1800" b="1" dirty="0" err="1" smtClean="0">
                <a:solidFill>
                  <a:srgbClr val="FF0000"/>
                </a:solidFill>
              </a:rPr>
              <a:t>Eur</a:t>
            </a:r>
            <a:r>
              <a:rPr lang="en-US" sz="1800" b="1" dirty="0" smtClean="0">
                <a:solidFill>
                  <a:srgbClr val="FF0000"/>
                </a:solidFill>
              </a:rPr>
              <a:t> Urol. 2015 Feb;67(2):262-70.</a:t>
            </a:r>
            <a:endParaRPr lang="el-GR" sz="1800" dirty="0"/>
          </a:p>
        </p:txBody>
      </p:sp>
      <p:graphicFrame>
        <p:nvGraphicFramePr>
          <p:cNvPr id="6" name="5 - Θέση περιεχομένου"/>
          <p:cNvGraphicFramePr>
            <a:graphicFrameLocks noGrp="1"/>
          </p:cNvGraphicFramePr>
          <p:nvPr>
            <p:ph idx="1"/>
          </p:nvPr>
        </p:nvGraphicFramePr>
        <p:xfrm>
          <a:off x="571472" y="2928934"/>
          <a:ext cx="8229600" cy="3708400"/>
        </p:xfrm>
        <a:graphic>
          <a:graphicData uri="http://schemas.openxmlformats.org/drawingml/2006/table">
            <a:tbl>
              <a:tblPr firstRow="1" bandRow="1">
                <a:tableStyleId>{8EC20E35-A176-4012-BC5E-935CFFF8708E}</a:tableStyleId>
              </a:tblPr>
              <a:tblGrid>
                <a:gridCol w="3357586"/>
                <a:gridCol w="2143140"/>
                <a:gridCol w="2728874"/>
              </a:tblGrid>
              <a:tr h="370840">
                <a:tc>
                  <a:txBody>
                    <a:bodyPr/>
                    <a:lstStyle/>
                    <a:p>
                      <a:r>
                        <a:rPr lang="el-GR" dirty="0" smtClean="0"/>
                        <a:t>Παράμετροι</a:t>
                      </a:r>
                      <a:r>
                        <a:rPr lang="el-GR" baseline="0" dirty="0" smtClean="0"/>
                        <a:t> προς αξιολόγηση</a:t>
                      </a:r>
                      <a:endParaRPr lang="el-GR" dirty="0"/>
                    </a:p>
                  </a:txBody>
                  <a:tcPr/>
                </a:tc>
                <a:tc>
                  <a:txBody>
                    <a:bodyPr/>
                    <a:lstStyle/>
                    <a:p>
                      <a:pPr algn="ctr"/>
                      <a:r>
                        <a:rPr lang="el-GR" dirty="0" smtClean="0"/>
                        <a:t>Μέση</a:t>
                      </a:r>
                      <a:r>
                        <a:rPr lang="el-GR" baseline="0" dirty="0" smtClean="0"/>
                        <a:t> Αλλαγή</a:t>
                      </a:r>
                      <a:endParaRPr lang="el-GR" dirty="0"/>
                    </a:p>
                  </a:txBody>
                  <a:tcPr/>
                </a:tc>
                <a:tc>
                  <a:txBody>
                    <a:bodyPr/>
                    <a:lstStyle/>
                    <a:p>
                      <a:r>
                        <a:rPr lang="el-GR" dirty="0" smtClean="0"/>
                        <a:t>Ισοδυναμία</a:t>
                      </a:r>
                      <a:r>
                        <a:rPr lang="el-GR" baseline="0" dirty="0" smtClean="0"/>
                        <a:t> με  </a:t>
                      </a:r>
                      <a:r>
                        <a:rPr lang="en-US" baseline="0" dirty="0" smtClean="0"/>
                        <a:t>baseline</a:t>
                      </a:r>
                      <a:endParaRPr lang="el-GR" dirty="0"/>
                    </a:p>
                  </a:txBody>
                  <a:tcPr/>
                </a:tc>
              </a:tr>
              <a:tr h="370840">
                <a:tc>
                  <a:txBody>
                    <a:bodyPr/>
                    <a:lstStyle/>
                    <a:p>
                      <a:r>
                        <a:rPr lang="en-US" dirty="0" smtClean="0"/>
                        <a:t>IPSS</a:t>
                      </a:r>
                      <a:r>
                        <a:rPr lang="en-US" baseline="0" dirty="0" smtClean="0"/>
                        <a:t> </a:t>
                      </a:r>
                      <a:r>
                        <a:rPr lang="el-GR" baseline="0" dirty="0" smtClean="0"/>
                        <a:t>σύνολο</a:t>
                      </a:r>
                      <a:endParaRPr lang="el-GR" b="1" dirty="0"/>
                    </a:p>
                  </a:txBody>
                  <a:tcPr/>
                </a:tc>
                <a:tc>
                  <a:txBody>
                    <a:bodyPr/>
                    <a:lstStyle/>
                    <a:p>
                      <a:r>
                        <a:rPr lang="el-GR" dirty="0" smtClean="0"/>
                        <a:t>- 9</a:t>
                      </a:r>
                      <a:endParaRPr lang="el-GR" b="1" dirty="0"/>
                    </a:p>
                  </a:txBody>
                  <a:tcPr/>
                </a:tc>
                <a:tc>
                  <a:txBody>
                    <a:bodyPr/>
                    <a:lstStyle/>
                    <a:p>
                      <a:r>
                        <a:rPr lang="el-GR" dirty="0" smtClean="0"/>
                        <a:t>-48,1%</a:t>
                      </a:r>
                      <a:endParaRPr lang="el-GR" b="1" dirty="0"/>
                    </a:p>
                  </a:txBody>
                  <a:tcPr/>
                </a:tc>
              </a:tr>
              <a:tr h="370840">
                <a:tc>
                  <a:txBody>
                    <a:bodyPr/>
                    <a:lstStyle/>
                    <a:p>
                      <a:r>
                        <a:rPr lang="en-US" dirty="0" smtClean="0"/>
                        <a:t>TUFS</a:t>
                      </a:r>
                      <a:endParaRPr lang="el-GR" b="1" dirty="0"/>
                    </a:p>
                  </a:txBody>
                  <a:tcPr/>
                </a:tc>
                <a:tc>
                  <a:txBody>
                    <a:bodyPr/>
                    <a:lstStyle/>
                    <a:p>
                      <a:r>
                        <a:rPr lang="en-US" dirty="0" smtClean="0"/>
                        <a:t>-10,1</a:t>
                      </a:r>
                      <a:endParaRPr lang="el-GR" b="1" dirty="0"/>
                    </a:p>
                  </a:txBody>
                  <a:tcPr/>
                </a:tc>
                <a:tc>
                  <a:txBody>
                    <a:bodyPr/>
                    <a:lstStyle/>
                    <a:p>
                      <a:r>
                        <a:rPr lang="en-US" dirty="0" smtClean="0"/>
                        <a:t>-37,1%</a:t>
                      </a:r>
                      <a:endParaRPr lang="el-GR" b="1" dirty="0"/>
                    </a:p>
                  </a:txBody>
                  <a:tcPr/>
                </a:tc>
              </a:tr>
              <a:tr h="370840">
                <a:tc>
                  <a:txBody>
                    <a:bodyPr/>
                    <a:lstStyle/>
                    <a:p>
                      <a:r>
                        <a:rPr lang="en-US" dirty="0" smtClean="0"/>
                        <a:t>IPSS </a:t>
                      </a:r>
                      <a:r>
                        <a:rPr lang="el-GR" dirty="0" smtClean="0"/>
                        <a:t>αποθήκευση.</a:t>
                      </a:r>
                      <a:endParaRPr lang="el-GR" dirty="0"/>
                    </a:p>
                  </a:txBody>
                  <a:tcPr/>
                </a:tc>
                <a:tc>
                  <a:txBody>
                    <a:bodyPr/>
                    <a:lstStyle/>
                    <a:p>
                      <a:r>
                        <a:rPr lang="el-GR" dirty="0" smtClean="0"/>
                        <a:t>-4.3</a:t>
                      </a:r>
                      <a:endParaRPr lang="el-GR" dirty="0"/>
                    </a:p>
                  </a:txBody>
                  <a:tcPr/>
                </a:tc>
                <a:tc>
                  <a:txBody>
                    <a:bodyPr/>
                    <a:lstStyle/>
                    <a:p>
                      <a:r>
                        <a:rPr lang="el-GR" dirty="0" smtClean="0"/>
                        <a:t>-48.3%</a:t>
                      </a:r>
                      <a:endParaRPr lang="el-GR" dirty="0"/>
                    </a:p>
                  </a:txBody>
                  <a:tcPr/>
                </a:tc>
              </a:tr>
              <a:tr h="370840">
                <a:tc>
                  <a:txBody>
                    <a:bodyPr/>
                    <a:lstStyle/>
                    <a:p>
                      <a:r>
                        <a:rPr lang="en-US" dirty="0" smtClean="0"/>
                        <a:t>IPSS </a:t>
                      </a:r>
                      <a:r>
                        <a:rPr lang="el-GR" dirty="0" smtClean="0"/>
                        <a:t>ούρηση.</a:t>
                      </a:r>
                      <a:endParaRPr lang="el-GR" dirty="0"/>
                    </a:p>
                  </a:txBody>
                  <a:tcPr/>
                </a:tc>
                <a:tc>
                  <a:txBody>
                    <a:bodyPr/>
                    <a:lstStyle/>
                    <a:p>
                      <a:r>
                        <a:rPr lang="el-GR" dirty="0" smtClean="0"/>
                        <a:t>-4.7</a:t>
                      </a:r>
                      <a:endParaRPr lang="el-GR" dirty="0"/>
                    </a:p>
                  </a:txBody>
                  <a:tcPr/>
                </a:tc>
                <a:tc>
                  <a:txBody>
                    <a:bodyPr/>
                    <a:lstStyle/>
                    <a:p>
                      <a:r>
                        <a:rPr lang="el-GR" dirty="0" smtClean="0"/>
                        <a:t>-48%</a:t>
                      </a:r>
                      <a:endParaRPr lang="el-GR" dirty="0"/>
                    </a:p>
                  </a:txBody>
                  <a:tcPr/>
                </a:tc>
              </a:tr>
              <a:tr h="370840">
                <a:tc>
                  <a:txBody>
                    <a:bodyPr/>
                    <a:lstStyle/>
                    <a:p>
                      <a:r>
                        <a:rPr lang="en-US" dirty="0" smtClean="0"/>
                        <a:t>IPSS</a:t>
                      </a:r>
                      <a:r>
                        <a:rPr lang="en-US" baseline="0" dirty="0" smtClean="0"/>
                        <a:t> </a:t>
                      </a:r>
                      <a:r>
                        <a:rPr lang="el-GR" baseline="0" dirty="0" smtClean="0"/>
                        <a:t>ποιότητα ζωής</a:t>
                      </a:r>
                      <a:endParaRPr lang="el-GR" dirty="0"/>
                    </a:p>
                  </a:txBody>
                  <a:tcPr/>
                </a:tc>
                <a:tc>
                  <a:txBody>
                    <a:bodyPr/>
                    <a:lstStyle/>
                    <a:p>
                      <a:r>
                        <a:rPr lang="el-GR" dirty="0" smtClean="0"/>
                        <a:t>-1.9</a:t>
                      </a:r>
                      <a:endParaRPr lang="el-GR" dirty="0"/>
                    </a:p>
                  </a:txBody>
                  <a:tcPr/>
                </a:tc>
                <a:tc>
                  <a:txBody>
                    <a:bodyPr/>
                    <a:lstStyle/>
                    <a:p>
                      <a:r>
                        <a:rPr lang="el-GR" dirty="0" smtClean="0"/>
                        <a:t>-46,3%</a:t>
                      </a:r>
                      <a:endParaRPr lang="el-GR" dirty="0"/>
                    </a:p>
                  </a:txBody>
                  <a:tcPr/>
                </a:tc>
              </a:tr>
              <a:tr h="370840">
                <a:tc>
                  <a:txBody>
                    <a:bodyPr/>
                    <a:lstStyle/>
                    <a:p>
                      <a:r>
                        <a:rPr lang="el-GR" dirty="0" smtClean="0"/>
                        <a:t>Επεισόδια </a:t>
                      </a:r>
                      <a:r>
                        <a:rPr lang="el-GR" dirty="0" err="1" smtClean="0"/>
                        <a:t>επιτακτικότητας</a:t>
                      </a:r>
                      <a:r>
                        <a:rPr lang="en-US" dirty="0" smtClean="0"/>
                        <a:t>/24h</a:t>
                      </a:r>
                      <a:endParaRPr lang="el-GR" dirty="0"/>
                    </a:p>
                  </a:txBody>
                  <a:tcPr/>
                </a:tc>
                <a:tc>
                  <a:txBody>
                    <a:bodyPr/>
                    <a:lstStyle/>
                    <a:p>
                      <a:r>
                        <a:rPr lang="el-GR" dirty="0" smtClean="0"/>
                        <a:t>-3.1</a:t>
                      </a:r>
                      <a:endParaRPr lang="el-GR" dirty="0"/>
                    </a:p>
                  </a:txBody>
                  <a:tcPr/>
                </a:tc>
                <a:tc>
                  <a:txBody>
                    <a:bodyPr/>
                    <a:lstStyle/>
                    <a:p>
                      <a:r>
                        <a:rPr lang="el-GR" dirty="0" smtClean="0"/>
                        <a:t>-57,4%</a:t>
                      </a:r>
                      <a:endParaRPr lang="el-GR" dirty="0"/>
                    </a:p>
                  </a:txBody>
                  <a:tcPr/>
                </a:tc>
              </a:tr>
              <a:tr h="370840">
                <a:tc>
                  <a:txBody>
                    <a:bodyPr/>
                    <a:lstStyle/>
                    <a:p>
                      <a:r>
                        <a:rPr lang="el-GR" dirty="0" smtClean="0"/>
                        <a:t>Ουρήσεις</a:t>
                      </a:r>
                      <a:r>
                        <a:rPr lang="el-GR" baseline="0" dirty="0" smtClean="0"/>
                        <a:t> /24 </a:t>
                      </a:r>
                      <a:r>
                        <a:rPr lang="en-US" baseline="0" dirty="0" smtClean="0"/>
                        <a:t>h</a:t>
                      </a:r>
                      <a:endParaRPr lang="el-GR" dirty="0"/>
                    </a:p>
                  </a:txBody>
                  <a:tcPr/>
                </a:tc>
                <a:tc>
                  <a:txBody>
                    <a:bodyPr/>
                    <a:lstStyle/>
                    <a:p>
                      <a:r>
                        <a:rPr lang="en-US" dirty="0" smtClean="0"/>
                        <a:t>-2.5</a:t>
                      </a:r>
                      <a:endParaRPr lang="el-GR" dirty="0"/>
                    </a:p>
                  </a:txBody>
                  <a:tcPr/>
                </a:tc>
                <a:tc>
                  <a:txBody>
                    <a:bodyPr/>
                    <a:lstStyle/>
                    <a:p>
                      <a:r>
                        <a:rPr lang="en-US" dirty="0" smtClean="0"/>
                        <a:t>-21,9%</a:t>
                      </a:r>
                      <a:endParaRPr lang="el-GR" dirty="0"/>
                    </a:p>
                  </a:txBody>
                  <a:tcPr/>
                </a:tc>
              </a:tr>
              <a:tr h="370840">
                <a:tc>
                  <a:txBody>
                    <a:bodyPr/>
                    <a:lstStyle/>
                    <a:p>
                      <a:r>
                        <a:rPr lang="el-GR" dirty="0" smtClean="0"/>
                        <a:t>Επεισόδια</a:t>
                      </a:r>
                      <a:r>
                        <a:rPr lang="el-GR" baseline="0" dirty="0" smtClean="0"/>
                        <a:t> ακράτεια /24</a:t>
                      </a:r>
                      <a:r>
                        <a:rPr lang="en-US" baseline="0" dirty="0" smtClean="0"/>
                        <a:t>h</a:t>
                      </a:r>
                      <a:endParaRPr lang="el-GR" dirty="0"/>
                    </a:p>
                  </a:txBody>
                  <a:tcPr/>
                </a:tc>
                <a:tc>
                  <a:txBody>
                    <a:bodyPr/>
                    <a:lstStyle/>
                    <a:p>
                      <a:r>
                        <a:rPr lang="en-US" dirty="0" smtClean="0"/>
                        <a:t>-1,4</a:t>
                      </a:r>
                      <a:endParaRPr lang="el-GR" dirty="0"/>
                    </a:p>
                  </a:txBody>
                  <a:tcPr/>
                </a:tc>
                <a:tc>
                  <a:txBody>
                    <a:bodyPr/>
                    <a:lstStyle/>
                    <a:p>
                      <a:r>
                        <a:rPr lang="en-US" dirty="0" smtClean="0"/>
                        <a:t>-77,8%</a:t>
                      </a:r>
                      <a:endParaRPr lang="el-GR" dirty="0"/>
                    </a:p>
                  </a:txBody>
                  <a:tcPr/>
                </a:tc>
              </a:tr>
              <a:tr h="370840">
                <a:tc>
                  <a:txBody>
                    <a:bodyPr/>
                    <a:lstStyle/>
                    <a:p>
                      <a:r>
                        <a:rPr lang="el-GR" dirty="0" smtClean="0"/>
                        <a:t>Όγκος</a:t>
                      </a:r>
                      <a:r>
                        <a:rPr lang="el-GR" baseline="0" dirty="0" smtClean="0"/>
                        <a:t> Ούρησης/ούρηση</a:t>
                      </a:r>
                      <a:endParaRPr lang="el-GR" dirty="0"/>
                    </a:p>
                  </a:txBody>
                  <a:tcPr/>
                </a:tc>
                <a:tc>
                  <a:txBody>
                    <a:bodyPr/>
                    <a:lstStyle/>
                    <a:p>
                      <a:r>
                        <a:rPr lang="el-GR" dirty="0" smtClean="0"/>
                        <a:t>+ 39</a:t>
                      </a:r>
                      <a:r>
                        <a:rPr lang="en-US" dirty="0" smtClean="0"/>
                        <a:t> </a:t>
                      </a:r>
                      <a:r>
                        <a:rPr lang="el-GR" dirty="0" smtClean="0"/>
                        <a:t>(162,8 </a:t>
                      </a:r>
                      <a:r>
                        <a:rPr lang="en-US" dirty="0" err="1" smtClean="0"/>
                        <a:t>vs</a:t>
                      </a:r>
                      <a:r>
                        <a:rPr lang="en-US" baseline="0" dirty="0" smtClean="0"/>
                        <a:t> 201,8)</a:t>
                      </a:r>
                      <a:endParaRPr lang="el-GR" dirty="0"/>
                    </a:p>
                  </a:txBody>
                  <a:tcPr/>
                </a:tc>
                <a:tc>
                  <a:txBody>
                    <a:bodyPr/>
                    <a:lstStyle/>
                    <a:p>
                      <a:r>
                        <a:rPr lang="el-GR" dirty="0" smtClean="0"/>
                        <a:t>+24%</a:t>
                      </a:r>
                      <a:endParaRPr lang="el-GR" dirty="0"/>
                    </a:p>
                  </a:txBody>
                  <a:tcPr/>
                </a:tc>
              </a:tr>
            </a:tbl>
          </a:graphicData>
        </a:graphic>
      </p:graphicFrame>
      <p:sp>
        <p:nvSpPr>
          <p:cNvPr id="7" name="6 - TextBox"/>
          <p:cNvSpPr txBox="1"/>
          <p:nvPr/>
        </p:nvSpPr>
        <p:spPr>
          <a:xfrm rot="20376664">
            <a:off x="-43" y="2349714"/>
            <a:ext cx="2208938" cy="369332"/>
          </a:xfrm>
          <a:prstGeom prst="rect">
            <a:avLst/>
          </a:prstGeom>
        </p:spPr>
        <p:style>
          <a:lnRef idx="2">
            <a:schemeClr val="dk1"/>
          </a:lnRef>
          <a:fillRef idx="1003">
            <a:schemeClr val="lt1"/>
          </a:fillRef>
          <a:effectRef idx="0">
            <a:schemeClr val="dk1"/>
          </a:effectRef>
          <a:fontRef idx="minor">
            <a:schemeClr val="dk1"/>
          </a:fontRef>
        </p:style>
        <p:txBody>
          <a:bodyPr wrap="none" rtlCol="0">
            <a:spAutoFit/>
          </a:bodyPr>
          <a:lstStyle/>
          <a:p>
            <a:r>
              <a:rPr lang="el-GR" dirty="0" smtClean="0"/>
              <a:t>Αποτελεσματικότητα</a:t>
            </a:r>
            <a:endParaRPr lang="el-GR" dirty="0"/>
          </a:p>
        </p:txBody>
      </p:sp>
      <p:sp>
        <p:nvSpPr>
          <p:cNvPr id="8" name="7 - Σύννεφο"/>
          <p:cNvSpPr/>
          <p:nvPr/>
        </p:nvSpPr>
        <p:spPr>
          <a:xfrm>
            <a:off x="6929454" y="2000240"/>
            <a:ext cx="1771656" cy="9144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dirty="0" smtClean="0"/>
              <a:t>4 </a:t>
            </a:r>
            <a:r>
              <a:rPr lang="en-US" dirty="0" smtClean="0"/>
              <a:t> weeks</a:t>
            </a:r>
            <a:endParaRPr lang="el-GR" dirty="0"/>
          </a:p>
        </p:txBody>
      </p:sp>
      <p:sp>
        <p:nvSpPr>
          <p:cNvPr id="9" name="8 - Γελαστό πρόσωπο"/>
          <p:cNvSpPr/>
          <p:nvPr/>
        </p:nvSpPr>
        <p:spPr>
          <a:xfrm>
            <a:off x="8001024" y="1714488"/>
            <a:ext cx="428628" cy="57150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2852"/>
            <a:ext cx="8229600" cy="150019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smtClean="0"/>
              <a:t>Drake MJ</a:t>
            </a:r>
            <a:r>
              <a:rPr lang="en-US" sz="1800" baseline="30000" dirty="0" smtClean="0"/>
              <a:t>1</a:t>
            </a:r>
            <a:r>
              <a:rPr lang="en-US" sz="1800" dirty="0" smtClean="0"/>
              <a:t>, Chapple C</a:t>
            </a:r>
            <a:r>
              <a:rPr lang="en-US" sz="1800" baseline="30000" dirty="0" smtClean="0"/>
              <a:t>2</a:t>
            </a:r>
            <a:r>
              <a:rPr lang="en-US" sz="1800" dirty="0" smtClean="0"/>
              <a:t>, </a:t>
            </a:r>
            <a:r>
              <a:rPr lang="en-US" sz="1800" dirty="0" err="1" smtClean="0"/>
              <a:t>Sokol</a:t>
            </a:r>
            <a:r>
              <a:rPr lang="en-US" sz="1800" dirty="0" smtClean="0"/>
              <a:t> R</a:t>
            </a:r>
            <a:r>
              <a:rPr lang="en-US" sz="1800" baseline="30000" dirty="0" smtClean="0"/>
              <a:t>3</a:t>
            </a:r>
            <a:r>
              <a:rPr lang="en-US" sz="1800" dirty="0" smtClean="0"/>
              <a:t>, </a:t>
            </a:r>
            <a:r>
              <a:rPr lang="en-US" sz="1800" dirty="0" err="1" smtClean="0"/>
              <a:t>Oelke</a:t>
            </a:r>
            <a:r>
              <a:rPr lang="en-US" sz="1800" dirty="0" smtClean="0"/>
              <a:t> M</a:t>
            </a:r>
            <a:r>
              <a:rPr lang="en-US" sz="1800" baseline="30000" dirty="0" smtClean="0"/>
              <a:t>4</a:t>
            </a:r>
            <a:r>
              <a:rPr lang="en-US" sz="1800" dirty="0" smtClean="0"/>
              <a:t>, </a:t>
            </a:r>
            <a:r>
              <a:rPr lang="en-US" sz="1800" dirty="0" err="1" smtClean="0"/>
              <a:t>Traudtner</a:t>
            </a:r>
            <a:r>
              <a:rPr lang="en-US" sz="1800" dirty="0" smtClean="0"/>
              <a:t> K</a:t>
            </a:r>
            <a:r>
              <a:rPr lang="en-US" sz="1800" baseline="30000" dirty="0" smtClean="0"/>
              <a:t>5</a:t>
            </a:r>
            <a:r>
              <a:rPr lang="en-US" sz="1800" dirty="0" smtClean="0"/>
              <a:t>, </a:t>
            </a:r>
            <a:r>
              <a:rPr lang="en-US" sz="1800" dirty="0" err="1" smtClean="0"/>
              <a:t>Klaver</a:t>
            </a:r>
            <a:r>
              <a:rPr lang="en-US" sz="1800" dirty="0" smtClean="0"/>
              <a:t> M</a:t>
            </a:r>
            <a:r>
              <a:rPr lang="en-US" sz="1800" baseline="30000" dirty="0" smtClean="0"/>
              <a:t>5</a:t>
            </a:r>
            <a:r>
              <a:rPr lang="en-US" sz="1800" dirty="0" smtClean="0"/>
              <a:t>, </a:t>
            </a:r>
            <a:r>
              <a:rPr lang="en-US" sz="1800" dirty="0" err="1" smtClean="0"/>
              <a:t>Drogendijk</a:t>
            </a:r>
            <a:r>
              <a:rPr lang="en-US" sz="1800" dirty="0" smtClean="0"/>
              <a:t> T</a:t>
            </a:r>
            <a:r>
              <a:rPr lang="en-US" sz="1800" baseline="30000" dirty="0" smtClean="0"/>
              <a:t>5</a:t>
            </a:r>
            <a:r>
              <a:rPr lang="en-US" sz="1800" dirty="0" smtClean="0"/>
              <a:t>, Van </a:t>
            </a:r>
            <a:r>
              <a:rPr lang="en-US" sz="1800" dirty="0" err="1" smtClean="0"/>
              <a:t>Kerrebroeck</a:t>
            </a:r>
            <a:r>
              <a:rPr lang="en-US" sz="1800" dirty="0" smtClean="0"/>
              <a:t> P</a:t>
            </a:r>
            <a:r>
              <a:rPr lang="en-US" sz="1800" baseline="30000" dirty="0" smtClean="0"/>
              <a:t>6</a:t>
            </a:r>
            <a:r>
              <a:rPr lang="en-US" sz="1800" dirty="0" smtClean="0"/>
              <a:t>; NEPTUNE Study Group Long-term safety and efficacy of single-tablet combinations of </a:t>
            </a:r>
            <a:r>
              <a:rPr lang="en-US" sz="1800" dirty="0" err="1" smtClean="0"/>
              <a:t>solifenacin</a:t>
            </a:r>
            <a:r>
              <a:rPr lang="en-US" sz="1800" dirty="0" smtClean="0"/>
              <a:t> and </a:t>
            </a:r>
            <a:r>
              <a:rPr lang="en-US" sz="1800" dirty="0" err="1" smtClean="0"/>
              <a:t>tamsulosin</a:t>
            </a:r>
            <a:r>
              <a:rPr lang="en-US" sz="1800" dirty="0" smtClean="0"/>
              <a:t> oral controlled absorption system in men with storage and voiding lower urinary tract symptoms: results from the NEPTUNE Study and NEPTUNE II open-label extension. </a:t>
            </a:r>
            <a:r>
              <a:rPr lang="en-US" sz="1800" b="1" dirty="0" smtClean="0"/>
              <a:t/>
            </a:r>
            <a:br>
              <a:rPr lang="en-US" sz="1800" b="1" dirty="0" smtClean="0"/>
            </a:br>
            <a:r>
              <a:rPr lang="en-US" sz="1800" b="1" dirty="0" err="1" smtClean="0">
                <a:solidFill>
                  <a:srgbClr val="FF0000"/>
                </a:solidFill>
              </a:rPr>
              <a:t>Eur</a:t>
            </a:r>
            <a:r>
              <a:rPr lang="en-US" sz="1800" b="1" dirty="0" smtClean="0">
                <a:solidFill>
                  <a:srgbClr val="FF0000"/>
                </a:solidFill>
              </a:rPr>
              <a:t> Urol. 2015 Feb;67(2):262-70.</a:t>
            </a:r>
            <a:endParaRPr lang="el-GR" sz="1800" dirty="0"/>
          </a:p>
        </p:txBody>
      </p:sp>
      <p:sp>
        <p:nvSpPr>
          <p:cNvPr id="3" name="2 - Θέση περιεχομένου"/>
          <p:cNvSpPr>
            <a:spLocks noGrp="1"/>
          </p:cNvSpPr>
          <p:nvPr>
            <p:ph idx="1"/>
          </p:nvPr>
        </p:nvSpPr>
        <p:spPr>
          <a:xfrm>
            <a:off x="357158" y="5572140"/>
            <a:ext cx="8501122" cy="1285860"/>
          </a:xfrm>
        </p:spPr>
        <p:txBody>
          <a:bodyPr>
            <a:noAutofit/>
          </a:bodyPr>
          <a:lstStyle/>
          <a:p>
            <a:pPr algn="ctr">
              <a:buNone/>
            </a:pPr>
            <a:r>
              <a:rPr lang="el-GR" sz="2400" b="1" dirty="0" smtClean="0"/>
              <a:t>      Καλά ανεκτή και αποτελεσματική η συνδυασμένη αγωγή σε άντρες με συμπτώματα αποθήκευσης και ούρησης με χαμηλά ποσοστά επίσχεσης ούρων</a:t>
            </a:r>
            <a:endParaRPr lang="el-GR" sz="2400" b="1" dirty="0"/>
          </a:p>
        </p:txBody>
      </p:sp>
      <p:sp>
        <p:nvSpPr>
          <p:cNvPr id="4" name="3 - TextBox"/>
          <p:cNvSpPr txBox="1"/>
          <p:nvPr/>
        </p:nvSpPr>
        <p:spPr>
          <a:xfrm rot="19195094">
            <a:off x="-45855" y="5408929"/>
            <a:ext cx="140294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smtClean="0"/>
              <a:t>Συμπέρασμα</a:t>
            </a:r>
            <a:endParaRPr lang="el-GR" dirty="0"/>
          </a:p>
        </p:txBody>
      </p:sp>
      <p:graphicFrame>
        <p:nvGraphicFramePr>
          <p:cNvPr id="6" name="5 - Πίνακας"/>
          <p:cNvGraphicFramePr>
            <a:graphicFrameLocks noGrp="1"/>
          </p:cNvGraphicFramePr>
          <p:nvPr/>
        </p:nvGraphicFramePr>
        <p:xfrm>
          <a:off x="500034" y="2000240"/>
          <a:ext cx="4143404" cy="1854200"/>
        </p:xfrm>
        <a:graphic>
          <a:graphicData uri="http://schemas.openxmlformats.org/drawingml/2006/table">
            <a:tbl>
              <a:tblPr firstRow="1" bandRow="1">
                <a:tableStyleId>{8EC20E35-A176-4012-BC5E-935CFFF8708E}</a:tableStyleId>
              </a:tblPr>
              <a:tblGrid>
                <a:gridCol w="2725228"/>
                <a:gridCol w="1418176"/>
              </a:tblGrid>
              <a:tr h="370840">
                <a:tc>
                  <a:txBody>
                    <a:bodyPr/>
                    <a:lstStyle/>
                    <a:p>
                      <a:pPr algn="ctr"/>
                      <a:r>
                        <a:rPr lang="en-US" dirty="0" smtClean="0"/>
                        <a:t>Retention</a:t>
                      </a:r>
                      <a:r>
                        <a:rPr lang="el-GR" dirty="0" smtClean="0"/>
                        <a:t>/</a:t>
                      </a:r>
                      <a:r>
                        <a:rPr lang="en-US" dirty="0" smtClean="0"/>
                        <a:t>PVR</a:t>
                      </a:r>
                      <a:endParaRPr lang="el-GR" dirty="0"/>
                    </a:p>
                  </a:txBody>
                  <a:tcPr/>
                </a:tc>
                <a:tc>
                  <a:txBody>
                    <a:bodyPr/>
                    <a:lstStyle/>
                    <a:p>
                      <a:pPr algn="ctr"/>
                      <a:r>
                        <a:rPr lang="en-US" dirty="0" smtClean="0"/>
                        <a:t>%</a:t>
                      </a:r>
                      <a:endParaRPr lang="el-GR" dirty="0"/>
                    </a:p>
                  </a:txBody>
                  <a:tcPr/>
                </a:tc>
              </a:tr>
              <a:tr h="370840">
                <a:tc>
                  <a:txBody>
                    <a:bodyPr/>
                    <a:lstStyle/>
                    <a:p>
                      <a:pPr algn="ctr"/>
                      <a:r>
                        <a:rPr lang="el-GR" dirty="0" smtClean="0"/>
                        <a:t>Επίσχεση ούρων</a:t>
                      </a:r>
                      <a:endParaRPr lang="el-GR" b="1" dirty="0"/>
                    </a:p>
                  </a:txBody>
                  <a:tcPr/>
                </a:tc>
                <a:tc>
                  <a:txBody>
                    <a:bodyPr/>
                    <a:lstStyle/>
                    <a:p>
                      <a:pPr algn="ctr"/>
                      <a:r>
                        <a:rPr lang="el-GR" dirty="0" smtClean="0"/>
                        <a:t>1,1%</a:t>
                      </a:r>
                      <a:endParaRPr lang="el-GR" b="1" dirty="0"/>
                    </a:p>
                  </a:txBody>
                  <a:tcPr/>
                </a:tc>
              </a:tr>
              <a:tr h="370840">
                <a:tc>
                  <a:txBody>
                    <a:bodyPr/>
                    <a:lstStyle/>
                    <a:p>
                      <a:pPr algn="ctr"/>
                      <a:r>
                        <a:rPr lang="el-GR" dirty="0" smtClean="0"/>
                        <a:t>Επίσχεση</a:t>
                      </a:r>
                      <a:r>
                        <a:rPr lang="el-GR" baseline="0" dirty="0" smtClean="0"/>
                        <a:t> (4 μήνες) αγωγή</a:t>
                      </a:r>
                      <a:endParaRPr lang="el-GR" dirty="0"/>
                    </a:p>
                  </a:txBody>
                  <a:tcPr/>
                </a:tc>
                <a:tc>
                  <a:txBody>
                    <a:bodyPr/>
                    <a:lstStyle/>
                    <a:p>
                      <a:pPr algn="ctr"/>
                      <a:r>
                        <a:rPr lang="el-GR" dirty="0" smtClean="0"/>
                        <a:t>61,5%</a:t>
                      </a:r>
                      <a:endParaRPr lang="el-GR" dirty="0"/>
                    </a:p>
                  </a:txBody>
                  <a:tcPr/>
                </a:tc>
              </a:tr>
              <a:tr h="370840">
                <a:tc>
                  <a:txBody>
                    <a:bodyPr/>
                    <a:lstStyle/>
                    <a:p>
                      <a:pPr algn="ctr"/>
                      <a:r>
                        <a:rPr lang="en-US" dirty="0" smtClean="0"/>
                        <a:t>PVR≥150 ml</a:t>
                      </a:r>
                      <a:endParaRPr lang="el-GR" dirty="0"/>
                    </a:p>
                  </a:txBody>
                  <a:tcPr/>
                </a:tc>
                <a:tc>
                  <a:txBody>
                    <a:bodyPr/>
                    <a:lstStyle/>
                    <a:p>
                      <a:pPr algn="ctr"/>
                      <a:r>
                        <a:rPr lang="en-US" dirty="0" smtClean="0"/>
                        <a:t>6,4%</a:t>
                      </a:r>
                      <a:endParaRPr lang="el-GR" dirty="0"/>
                    </a:p>
                  </a:txBody>
                  <a:tcPr/>
                </a:tc>
              </a:tr>
              <a:tr h="370840">
                <a:tc>
                  <a:txBody>
                    <a:bodyPr/>
                    <a:lstStyle/>
                    <a:p>
                      <a:pPr algn="ctr"/>
                      <a:r>
                        <a:rPr lang="en-US" dirty="0" smtClean="0"/>
                        <a:t>PVR≥300 ml</a:t>
                      </a:r>
                      <a:endParaRPr lang="el-GR" dirty="0"/>
                    </a:p>
                  </a:txBody>
                  <a:tcPr/>
                </a:tc>
                <a:tc>
                  <a:txBody>
                    <a:bodyPr/>
                    <a:lstStyle/>
                    <a:p>
                      <a:pPr algn="ctr"/>
                      <a:r>
                        <a:rPr lang="en-US" dirty="0" smtClean="0"/>
                        <a:t>0,4%</a:t>
                      </a:r>
                      <a:endParaRPr lang="el-GR" dirty="0"/>
                    </a:p>
                  </a:txBody>
                  <a:tcPr/>
                </a:tc>
              </a:tr>
            </a:tbl>
          </a:graphicData>
        </a:graphic>
      </p:graphicFrame>
      <p:graphicFrame>
        <p:nvGraphicFramePr>
          <p:cNvPr id="7" name="6 - Πίνακας"/>
          <p:cNvGraphicFramePr>
            <a:graphicFrameLocks noGrp="1"/>
          </p:cNvGraphicFramePr>
          <p:nvPr/>
        </p:nvGraphicFramePr>
        <p:xfrm>
          <a:off x="5429256" y="2214554"/>
          <a:ext cx="3476628" cy="1112520"/>
        </p:xfrm>
        <a:graphic>
          <a:graphicData uri="http://schemas.openxmlformats.org/drawingml/2006/table">
            <a:tbl>
              <a:tblPr firstRow="1" bandRow="1">
                <a:tableStyleId>{8EC20E35-A176-4012-BC5E-935CFFF8708E}</a:tableStyleId>
              </a:tblPr>
              <a:tblGrid>
                <a:gridCol w="1738314"/>
                <a:gridCol w="1738314"/>
              </a:tblGrid>
              <a:tr h="370840">
                <a:tc>
                  <a:txBody>
                    <a:bodyPr/>
                    <a:lstStyle/>
                    <a:p>
                      <a:pPr algn="ctr"/>
                      <a:r>
                        <a:rPr lang="el-GR" dirty="0" smtClean="0"/>
                        <a:t> </a:t>
                      </a:r>
                      <a:r>
                        <a:rPr lang="en-US" dirty="0" smtClean="0"/>
                        <a:t>AE</a:t>
                      </a:r>
                      <a:r>
                        <a:rPr lang="en-US" baseline="0" dirty="0" smtClean="0"/>
                        <a:t> (&gt;5%)</a:t>
                      </a:r>
                      <a:endParaRPr lang="el-GR" dirty="0"/>
                    </a:p>
                  </a:txBody>
                  <a:tcPr/>
                </a:tc>
                <a:tc>
                  <a:txBody>
                    <a:bodyPr/>
                    <a:lstStyle/>
                    <a:p>
                      <a:pPr algn="ctr"/>
                      <a:r>
                        <a:rPr lang="el-GR" dirty="0" smtClean="0"/>
                        <a:t>%</a:t>
                      </a:r>
                      <a:endParaRPr lang="el-GR" dirty="0"/>
                    </a:p>
                  </a:txBody>
                  <a:tcPr/>
                </a:tc>
              </a:tr>
              <a:tr h="370840">
                <a:tc>
                  <a:txBody>
                    <a:bodyPr/>
                    <a:lstStyle/>
                    <a:p>
                      <a:pPr algn="ctr"/>
                      <a:r>
                        <a:rPr lang="el-GR" dirty="0" smtClean="0"/>
                        <a:t>Ξηροστομία</a:t>
                      </a:r>
                      <a:r>
                        <a:rPr lang="el-GR" baseline="0" dirty="0" smtClean="0"/>
                        <a:t> </a:t>
                      </a:r>
                      <a:endParaRPr lang="el-GR" dirty="0"/>
                    </a:p>
                  </a:txBody>
                  <a:tcPr/>
                </a:tc>
                <a:tc>
                  <a:txBody>
                    <a:bodyPr/>
                    <a:lstStyle/>
                    <a:p>
                      <a:pPr algn="ctr"/>
                      <a:r>
                        <a:rPr lang="el-GR" dirty="0" smtClean="0"/>
                        <a:t>12,4%</a:t>
                      </a:r>
                      <a:endParaRPr lang="el-GR" dirty="0"/>
                    </a:p>
                  </a:txBody>
                  <a:tcPr/>
                </a:tc>
              </a:tr>
              <a:tr h="370840">
                <a:tc>
                  <a:txBody>
                    <a:bodyPr/>
                    <a:lstStyle/>
                    <a:p>
                      <a:pPr algn="ctr"/>
                      <a:r>
                        <a:rPr lang="el-GR" dirty="0" smtClean="0"/>
                        <a:t>Δυσκοιλιότητα</a:t>
                      </a:r>
                      <a:endParaRPr lang="el-GR" dirty="0"/>
                    </a:p>
                  </a:txBody>
                  <a:tcPr/>
                </a:tc>
                <a:tc>
                  <a:txBody>
                    <a:bodyPr/>
                    <a:lstStyle/>
                    <a:p>
                      <a:pPr algn="ctr"/>
                      <a:r>
                        <a:rPr lang="el-GR" dirty="0" smtClean="0"/>
                        <a:t>5,2%</a:t>
                      </a:r>
                      <a:endParaRPr lang="el-GR" dirty="0"/>
                    </a:p>
                  </a:txBody>
                  <a:tcPr/>
                </a:tc>
              </a:tr>
            </a:tbl>
          </a:graphicData>
        </a:graphic>
      </p:graphicFrame>
      <p:sp>
        <p:nvSpPr>
          <p:cNvPr id="8" name="7 - TextBox"/>
          <p:cNvSpPr txBox="1"/>
          <p:nvPr/>
        </p:nvSpPr>
        <p:spPr>
          <a:xfrm rot="20720343">
            <a:off x="4650142" y="1805362"/>
            <a:ext cx="2459135" cy="369332"/>
          </a:xfrm>
          <a:prstGeom prst="rect">
            <a:avLst/>
          </a:prstGeom>
        </p:spPr>
        <p:style>
          <a:lnRef idx="0">
            <a:scrgbClr r="0" g="0" b="0"/>
          </a:lnRef>
          <a:fillRef idx="1002">
            <a:schemeClr val="lt1"/>
          </a:fillRef>
          <a:effectRef idx="0">
            <a:scrgbClr r="0" g="0" b="0"/>
          </a:effectRef>
          <a:fontRef idx="major"/>
        </p:style>
        <p:txBody>
          <a:bodyPr wrap="none" rtlCol="0">
            <a:spAutoFit/>
          </a:bodyPr>
          <a:lstStyle/>
          <a:p>
            <a:r>
              <a:rPr lang="el-GR" dirty="0" smtClean="0"/>
              <a:t>Ανεπιθύμητες ενέργειες</a:t>
            </a:r>
            <a:endParaRPr lang="el-GR" dirty="0"/>
          </a:p>
        </p:txBody>
      </p:sp>
      <p:graphicFrame>
        <p:nvGraphicFramePr>
          <p:cNvPr id="9" name="8 - Πίνακας"/>
          <p:cNvGraphicFramePr>
            <a:graphicFrameLocks noGrp="1"/>
          </p:cNvGraphicFramePr>
          <p:nvPr/>
        </p:nvGraphicFramePr>
        <p:xfrm>
          <a:off x="2143108" y="4000504"/>
          <a:ext cx="6096000" cy="1483360"/>
        </p:xfrm>
        <a:graphic>
          <a:graphicData uri="http://schemas.openxmlformats.org/drawingml/2006/table">
            <a:tbl>
              <a:tblPr firstRow="1" bandRow="1">
                <a:tableStyleId>{8EC20E35-A176-4012-BC5E-935CFFF8708E}</a:tableStyleId>
              </a:tblPr>
              <a:tblGrid>
                <a:gridCol w="4143404"/>
                <a:gridCol w="1952596"/>
              </a:tblGrid>
              <a:tr h="370840">
                <a:tc>
                  <a:txBody>
                    <a:bodyPr/>
                    <a:lstStyle/>
                    <a:p>
                      <a:pPr algn="ctr"/>
                      <a:r>
                        <a:rPr lang="en-US" dirty="0" smtClean="0"/>
                        <a:t>Patients Satisfaction</a:t>
                      </a:r>
                      <a:endParaRPr lang="el-GR" dirty="0"/>
                    </a:p>
                  </a:txBody>
                  <a:tcPr/>
                </a:tc>
                <a:tc>
                  <a:txBody>
                    <a:bodyPr/>
                    <a:lstStyle/>
                    <a:p>
                      <a:pPr algn="ctr"/>
                      <a:r>
                        <a:rPr lang="en-US" dirty="0" smtClean="0"/>
                        <a:t>%</a:t>
                      </a:r>
                      <a:endParaRPr lang="el-GR" dirty="0"/>
                    </a:p>
                  </a:txBody>
                  <a:tcPr/>
                </a:tc>
              </a:tr>
              <a:tr h="370840">
                <a:tc>
                  <a:txBody>
                    <a:bodyPr/>
                    <a:lstStyle/>
                    <a:p>
                      <a:pPr algn="ctr"/>
                      <a:r>
                        <a:rPr lang="el-GR" dirty="0" smtClean="0"/>
                        <a:t>Ασφάλεια</a:t>
                      </a:r>
                      <a:endParaRPr lang="el-GR" dirty="0"/>
                    </a:p>
                  </a:txBody>
                  <a:tcPr/>
                </a:tc>
                <a:tc>
                  <a:txBody>
                    <a:bodyPr/>
                    <a:lstStyle/>
                    <a:p>
                      <a:pPr algn="ctr"/>
                      <a:r>
                        <a:rPr lang="el-GR" dirty="0" smtClean="0"/>
                        <a:t>87,1%</a:t>
                      </a:r>
                      <a:endParaRPr lang="el-GR" dirty="0"/>
                    </a:p>
                  </a:txBody>
                  <a:tcPr/>
                </a:tc>
              </a:tr>
              <a:tr h="370840">
                <a:tc>
                  <a:txBody>
                    <a:bodyPr/>
                    <a:lstStyle/>
                    <a:p>
                      <a:pPr algn="ctr"/>
                      <a:r>
                        <a:rPr lang="el-GR" dirty="0" smtClean="0"/>
                        <a:t>Αποτελεσματικότητα</a:t>
                      </a:r>
                      <a:endParaRPr lang="el-GR" dirty="0"/>
                    </a:p>
                  </a:txBody>
                  <a:tcPr/>
                </a:tc>
                <a:tc>
                  <a:txBody>
                    <a:bodyPr/>
                    <a:lstStyle/>
                    <a:p>
                      <a:pPr algn="ctr"/>
                      <a:r>
                        <a:rPr lang="el-GR" dirty="0" smtClean="0"/>
                        <a:t>82,9%</a:t>
                      </a:r>
                      <a:endParaRPr lang="el-GR" dirty="0"/>
                    </a:p>
                  </a:txBody>
                  <a:tcPr/>
                </a:tc>
              </a:tr>
              <a:tr h="370840">
                <a:tc>
                  <a:txBody>
                    <a:bodyPr/>
                    <a:lstStyle/>
                    <a:p>
                      <a:pPr algn="ctr"/>
                      <a:r>
                        <a:rPr lang="el-GR" dirty="0" smtClean="0"/>
                        <a:t>Ασφάλεια</a:t>
                      </a:r>
                      <a:r>
                        <a:rPr lang="el-GR" baseline="0" dirty="0" smtClean="0"/>
                        <a:t>  + αποτελεσματικότητα</a:t>
                      </a:r>
                      <a:endParaRPr lang="el-GR" dirty="0"/>
                    </a:p>
                  </a:txBody>
                  <a:tcPr/>
                </a:tc>
                <a:tc>
                  <a:txBody>
                    <a:bodyPr/>
                    <a:lstStyle/>
                    <a:p>
                      <a:pPr algn="ctr"/>
                      <a:r>
                        <a:rPr lang="el-GR" dirty="0" smtClean="0"/>
                        <a:t>78,3%</a:t>
                      </a:r>
                      <a:endParaRPr lang="el-GR" dirty="0"/>
                    </a:p>
                  </a:txBody>
                  <a:tcPr/>
                </a:tc>
              </a:tr>
            </a:tbl>
          </a:graphicData>
        </a:graphic>
      </p:graphicFrame>
      <p:sp>
        <p:nvSpPr>
          <p:cNvPr id="10" name="9 - TextBox"/>
          <p:cNvSpPr txBox="1"/>
          <p:nvPr/>
        </p:nvSpPr>
        <p:spPr>
          <a:xfrm rot="20024373">
            <a:off x="23209" y="1874770"/>
            <a:ext cx="1133586" cy="369332"/>
          </a:xfrm>
          <a:prstGeom prst="rect">
            <a:avLst/>
          </a:prstGeom>
        </p:spPr>
        <p:style>
          <a:lnRef idx="0">
            <a:scrgbClr r="0" g="0" b="0"/>
          </a:lnRef>
          <a:fillRef idx="1002">
            <a:schemeClr val="lt1"/>
          </a:fillRef>
          <a:effectRef idx="0">
            <a:scrgbClr r="0" g="0" b="0"/>
          </a:effectRef>
          <a:fontRef idx="major"/>
        </p:style>
        <p:txBody>
          <a:bodyPr wrap="square" rtlCol="0">
            <a:spAutoFit/>
          </a:bodyPr>
          <a:lstStyle/>
          <a:p>
            <a:r>
              <a:rPr lang="el-GR" dirty="0" smtClean="0"/>
              <a:t>Ασφάλεια</a:t>
            </a:r>
            <a:endParaRPr lang="el-GR" dirty="0"/>
          </a:p>
        </p:txBody>
      </p:sp>
      <p:sp>
        <p:nvSpPr>
          <p:cNvPr id="11" name="10 - Κεραυνός"/>
          <p:cNvSpPr/>
          <p:nvPr/>
        </p:nvSpPr>
        <p:spPr>
          <a:xfrm>
            <a:off x="0" y="3071810"/>
            <a:ext cx="357190" cy="428628"/>
          </a:xfrm>
          <a:prstGeom prst="lightningBol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l-GR"/>
          </a:p>
        </p:txBody>
      </p:sp>
      <p:sp>
        <p:nvSpPr>
          <p:cNvPr id="12" name="11 - Κεραυνός"/>
          <p:cNvSpPr/>
          <p:nvPr/>
        </p:nvSpPr>
        <p:spPr>
          <a:xfrm>
            <a:off x="4929190" y="2643182"/>
            <a:ext cx="428628" cy="357190"/>
          </a:xfrm>
          <a:prstGeom prst="lightningBol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l-GR"/>
          </a:p>
        </p:txBody>
      </p:sp>
      <p:sp>
        <p:nvSpPr>
          <p:cNvPr id="13" name="12 - Γελαστό πρόσωπο"/>
          <p:cNvSpPr/>
          <p:nvPr/>
        </p:nvSpPr>
        <p:spPr>
          <a:xfrm>
            <a:off x="7858148" y="4429132"/>
            <a:ext cx="914400" cy="914400"/>
          </a:xfrm>
          <a:prstGeom prst="smileyFac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A</a:t>
            </a:r>
            <a:r>
              <a:rPr lang="el-GR" dirty="0" smtClean="0"/>
              <a:t>ΛΛΑ</a:t>
            </a:r>
            <a:endParaRPr lang="el-GR" dirty="0"/>
          </a:p>
        </p:txBody>
      </p:sp>
      <p:graphicFrame>
        <p:nvGraphicFramePr>
          <p:cNvPr id="4" name="1 - Γράφημα"/>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4 - TextBox"/>
          <p:cNvSpPr txBox="1"/>
          <p:nvPr/>
        </p:nvSpPr>
        <p:spPr>
          <a:xfrm rot="21350323">
            <a:off x="785786" y="714356"/>
            <a:ext cx="1866601" cy="461665"/>
          </a:xfrm>
          <a:prstGeom prst="rect">
            <a:avLst/>
          </a:prstGeom>
        </p:spPr>
        <p:style>
          <a:lnRef idx="0">
            <a:scrgbClr r="0" g="0" b="0"/>
          </a:lnRef>
          <a:fillRef idx="1002">
            <a:schemeClr val="lt1"/>
          </a:fillRef>
          <a:effectRef idx="0">
            <a:scrgbClr r="0" g="0" b="0"/>
          </a:effectRef>
          <a:fontRef idx="major"/>
        </p:style>
        <p:txBody>
          <a:bodyPr wrap="none" rtlCol="0">
            <a:spAutoFit/>
          </a:bodyPr>
          <a:lstStyle/>
          <a:p>
            <a:r>
              <a:rPr lang="en-US" sz="2400" dirty="0" err="1" smtClean="0"/>
              <a:t>Vpro</a:t>
            </a:r>
            <a:r>
              <a:rPr lang="en-US" sz="2400" dirty="0" smtClean="0"/>
              <a:t> &lt;75 ml !</a:t>
            </a:r>
            <a:endParaRPr lang="el-GR" sz="2400" dirty="0"/>
          </a:p>
        </p:txBody>
      </p:sp>
      <p:sp>
        <p:nvSpPr>
          <p:cNvPr id="6" name="5 - TextBox"/>
          <p:cNvSpPr txBox="1"/>
          <p:nvPr/>
        </p:nvSpPr>
        <p:spPr>
          <a:xfrm>
            <a:off x="928662" y="6286520"/>
            <a:ext cx="7663445" cy="369332"/>
          </a:xfrm>
          <a:prstGeom prst="rect">
            <a:avLst/>
          </a:prstGeom>
          <a:noFill/>
        </p:spPr>
        <p:txBody>
          <a:bodyPr wrap="none" rtlCol="0">
            <a:spAutoFit/>
          </a:bodyPr>
          <a:lstStyle/>
          <a:p>
            <a:r>
              <a:rPr lang="el-GR" dirty="0" smtClean="0"/>
              <a:t>Β Πανεπιστημιακή Ουρολογική Κλινική ΑΠΘ. Ιατρείο Λειτουργικής Ουρολογίας.</a:t>
            </a:r>
          </a:p>
        </p:txBody>
      </p:sp>
      <p:sp>
        <p:nvSpPr>
          <p:cNvPr id="7" name="6 - TextBox"/>
          <p:cNvSpPr txBox="1"/>
          <p:nvPr/>
        </p:nvSpPr>
        <p:spPr>
          <a:xfrm>
            <a:off x="6961992" y="571480"/>
            <a:ext cx="2182008"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dirty="0" smtClean="0"/>
              <a:t>ΜΗ ΔΗΜΟΣΙΕΥΜΕΝΑ</a:t>
            </a:r>
          </a:p>
          <a:p>
            <a:pPr algn="ctr"/>
            <a:r>
              <a:rPr lang="el-GR" dirty="0" smtClean="0"/>
              <a:t>ΔΕΔ0ΜΕΝΑ</a:t>
            </a:r>
            <a:endParaRPr lang="el-GR" dirty="0"/>
          </a:p>
        </p:txBody>
      </p:sp>
      <p:sp>
        <p:nvSpPr>
          <p:cNvPr id="8" name="7 - TextBox"/>
          <p:cNvSpPr txBox="1"/>
          <p:nvPr/>
        </p:nvSpPr>
        <p:spPr>
          <a:xfrm>
            <a:off x="52152" y="0"/>
            <a:ext cx="909184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l-GR" sz="1600" dirty="0" smtClean="0"/>
              <a:t>100 ΣΥΝΕΧΟΜΕΝΟΙ ΑΣΘΕΝΕΙΣ ΜΕ ΜΗ ΑΝΤΑΠΟΚΡΙΣΗ </a:t>
            </a:r>
            <a:r>
              <a:rPr lang="en-US" sz="1600" dirty="0" smtClean="0"/>
              <a:t>T</a:t>
            </a:r>
            <a:r>
              <a:rPr lang="el-GR" sz="1600" dirty="0" smtClean="0"/>
              <a:t>ΩΝ </a:t>
            </a:r>
            <a:r>
              <a:rPr lang="en-US" sz="1600" dirty="0" smtClean="0"/>
              <a:t>MALE - LUTS</a:t>
            </a:r>
            <a:r>
              <a:rPr lang="el-GR" sz="1600" dirty="0" smtClean="0"/>
              <a:t> ΣΤΗΝ ΕΜΠΕΙΡΙΚΗ ΦΑΡΜΑΚΕΥΤΙΚΗ ΑΓΩΓΗ</a:t>
            </a:r>
            <a:r>
              <a:rPr lang="en-US" sz="1600" dirty="0" smtClean="0"/>
              <a:t>  </a:t>
            </a:r>
            <a:r>
              <a:rPr lang="en-US" sz="1600" b="1" u="sng" dirty="0" smtClean="0"/>
              <a:t>(real life medicine)</a:t>
            </a:r>
            <a:endParaRPr lang="el-GR" sz="1600" b="1" u="sng" dirty="0"/>
          </a:p>
        </p:txBody>
      </p:sp>
      <p:sp>
        <p:nvSpPr>
          <p:cNvPr id="9" name="8 - Βέλος προς τα κάτω"/>
          <p:cNvSpPr/>
          <p:nvPr/>
        </p:nvSpPr>
        <p:spPr>
          <a:xfrm rot="3207565">
            <a:off x="5824193" y="3767167"/>
            <a:ext cx="353133" cy="805296"/>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a:p>
        </p:txBody>
      </p:sp>
      <p:sp>
        <p:nvSpPr>
          <p:cNvPr id="10" name="9 - Αστέρι 5 ακτινών"/>
          <p:cNvSpPr/>
          <p:nvPr/>
        </p:nvSpPr>
        <p:spPr>
          <a:xfrm>
            <a:off x="1500166" y="3071810"/>
            <a:ext cx="985838" cy="1071570"/>
          </a:xfrm>
          <a:prstGeom prst="star5">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1" name="10 - TextBox"/>
          <p:cNvSpPr txBox="1"/>
          <p:nvPr/>
        </p:nvSpPr>
        <p:spPr>
          <a:xfrm rot="20288089">
            <a:off x="1158912" y="2689127"/>
            <a:ext cx="1468992"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smtClean="0"/>
              <a:t>VESOMNI YES</a:t>
            </a:r>
            <a:endParaRPr lang="el-GR" dirty="0"/>
          </a:p>
        </p:txBody>
      </p:sp>
      <p:sp>
        <p:nvSpPr>
          <p:cNvPr id="12" name="11 - TextBox"/>
          <p:cNvSpPr txBox="1"/>
          <p:nvPr/>
        </p:nvSpPr>
        <p:spPr>
          <a:xfrm>
            <a:off x="5072066" y="3000372"/>
            <a:ext cx="3474221"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dirty="0" smtClean="0"/>
              <a:t>ΠΡΟΣΟΧΗ ΣΕ ΕΝΔΕΙΞΗ  ΠΑΡΟΥΣΙΑΣ </a:t>
            </a:r>
          </a:p>
          <a:p>
            <a:pPr algn="ctr"/>
            <a:r>
              <a:rPr lang="el-GR" dirty="0" smtClean="0"/>
              <a:t>ΜΕΤΡΙΑΣ Η ΕΝΤΟΝΗΣ </a:t>
            </a:r>
          </a:p>
          <a:p>
            <a:pPr algn="ctr"/>
            <a:r>
              <a:rPr lang="el-GR" dirty="0" smtClean="0"/>
              <a:t>ΥΠΟΚΥΣΤΙΚΗΣ ΑΠΟΦΡΑΞΗΣ</a:t>
            </a:r>
            <a:endParaRPr lang="el-GR" dirty="0"/>
          </a:p>
        </p:txBody>
      </p:sp>
      <p:sp>
        <p:nvSpPr>
          <p:cNvPr id="13" name="12 - TextBox"/>
          <p:cNvSpPr txBox="1"/>
          <p:nvPr/>
        </p:nvSpPr>
        <p:spPr>
          <a:xfrm>
            <a:off x="2857488" y="2571744"/>
            <a:ext cx="397301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smtClean="0"/>
              <a:t>WE MAY TRY !  WITH RELATIVELY SAFETY</a:t>
            </a:r>
            <a:endParaRPr lang="el-GR" dirty="0"/>
          </a:p>
        </p:txBody>
      </p:sp>
      <p:sp>
        <p:nvSpPr>
          <p:cNvPr id="14" name="13 - Βέλος προς τα κάτω"/>
          <p:cNvSpPr/>
          <p:nvPr/>
        </p:nvSpPr>
        <p:spPr>
          <a:xfrm>
            <a:off x="3571868" y="3071810"/>
            <a:ext cx="214314" cy="71438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l-GR"/>
          </a:p>
        </p:txBody>
      </p:sp>
      <p:sp>
        <p:nvSpPr>
          <p:cNvPr id="15" name="14 - Βέλος προς τα κάτω"/>
          <p:cNvSpPr/>
          <p:nvPr/>
        </p:nvSpPr>
        <p:spPr>
          <a:xfrm rot="20374580">
            <a:off x="6521226" y="3888516"/>
            <a:ext cx="357190" cy="100013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l-GR" dirty="0" smtClean="0"/>
              <a:t>Αναστολείς της 5</a:t>
            </a:r>
            <a:r>
              <a:rPr lang="el-GR" baseline="30000" dirty="0" smtClean="0"/>
              <a:t>α</a:t>
            </a:r>
            <a:r>
              <a:rPr lang="el-GR" dirty="0" smtClean="0"/>
              <a:t> </a:t>
            </a:r>
            <a:r>
              <a:rPr lang="el-GR" dirty="0" err="1" smtClean="0"/>
              <a:t>αναγωγάσης</a:t>
            </a:r>
            <a:endParaRPr lang="el-GR" dirty="0"/>
          </a:p>
        </p:txBody>
      </p:sp>
      <p:sp>
        <p:nvSpPr>
          <p:cNvPr id="3" name="2 - Θέση περιεχομένου"/>
          <p:cNvSpPr>
            <a:spLocks noGrp="1"/>
          </p:cNvSpPr>
          <p:nvPr>
            <p:ph idx="1"/>
          </p:nvPr>
        </p:nvSpPr>
        <p:spPr>
          <a:xfrm>
            <a:off x="0" y="1600200"/>
            <a:ext cx="9144000" cy="5141168"/>
          </a:xfrm>
        </p:spPr>
        <p:txBody>
          <a:bodyPr>
            <a:normAutofit fontScale="77500" lnSpcReduction="20000"/>
          </a:bodyPr>
          <a:lstStyle/>
          <a:p>
            <a:r>
              <a:rPr lang="el-GR" dirty="0" smtClean="0"/>
              <a:t>Βελτίωση της μέγιστης ροής </a:t>
            </a:r>
            <a:r>
              <a:rPr lang="en-US" dirty="0" smtClean="0"/>
              <a:t>(</a:t>
            </a:r>
            <a:r>
              <a:rPr lang="el-GR" dirty="0" smtClean="0"/>
              <a:t>↑</a:t>
            </a:r>
            <a:r>
              <a:rPr lang="en-US" dirty="0" err="1" smtClean="0"/>
              <a:t>Qmax</a:t>
            </a:r>
            <a:r>
              <a:rPr lang="en-US" dirty="0" smtClean="0"/>
              <a:t>=1,5-2 ml/sec)</a:t>
            </a:r>
          </a:p>
          <a:p>
            <a:r>
              <a:rPr lang="en-US" dirty="0" smtClean="0"/>
              <a:t>E</a:t>
            </a:r>
            <a:r>
              <a:rPr lang="el-GR" dirty="0" err="1" smtClean="0"/>
              <a:t>λάττωση</a:t>
            </a:r>
            <a:r>
              <a:rPr lang="el-GR" dirty="0" smtClean="0"/>
              <a:t> μεγέθους προστάτη 18-28 %</a:t>
            </a:r>
          </a:p>
          <a:p>
            <a:pPr>
              <a:buNone/>
            </a:pPr>
            <a:endParaRPr lang="el-GR" dirty="0" smtClean="0"/>
          </a:p>
          <a:p>
            <a:r>
              <a:rPr lang="el-GR" dirty="0" smtClean="0"/>
              <a:t>Ελάττωση </a:t>
            </a:r>
            <a:endParaRPr lang="en-US" dirty="0" smtClean="0"/>
          </a:p>
          <a:p>
            <a:pPr>
              <a:buNone/>
            </a:pPr>
            <a:r>
              <a:rPr lang="en-US" dirty="0" smtClean="0"/>
              <a:t>     -</a:t>
            </a:r>
            <a:r>
              <a:rPr lang="el-GR" b="1" dirty="0" smtClean="0"/>
              <a:t>παθητικών αντιστάσεων στη ροή των ούρων</a:t>
            </a:r>
            <a:endParaRPr lang="en-US" b="1" dirty="0" smtClean="0"/>
          </a:p>
          <a:p>
            <a:pPr>
              <a:buNone/>
            </a:pPr>
            <a:r>
              <a:rPr lang="en-US" dirty="0" smtClean="0"/>
              <a:t>    </a:t>
            </a:r>
            <a:r>
              <a:rPr lang="el-GR" dirty="0" smtClean="0"/>
              <a:t> </a:t>
            </a:r>
            <a:r>
              <a:rPr lang="en-US" dirty="0" smtClean="0"/>
              <a:t>-</a:t>
            </a:r>
            <a:r>
              <a:rPr lang="el-GR" dirty="0" smtClean="0"/>
              <a:t>βαθμού ανατομικής απόφραξης </a:t>
            </a:r>
            <a:endParaRPr lang="en-US" dirty="0" smtClean="0"/>
          </a:p>
          <a:p>
            <a:pPr>
              <a:buNone/>
            </a:pPr>
            <a:r>
              <a:rPr lang="en-US" dirty="0" smtClean="0"/>
              <a:t>      </a:t>
            </a:r>
            <a:r>
              <a:rPr lang="el-GR" dirty="0" smtClean="0"/>
              <a:t>(</a:t>
            </a:r>
            <a:r>
              <a:rPr lang="en-US" dirty="0" smtClean="0"/>
              <a:t>Sch</a:t>
            </a:r>
            <a:r>
              <a:rPr lang="el-GR" sz="2800" dirty="0" smtClean="0"/>
              <a:t>ȁ</a:t>
            </a:r>
            <a:r>
              <a:rPr lang="en-US" dirty="0" err="1" smtClean="0"/>
              <a:t>fer</a:t>
            </a:r>
            <a:r>
              <a:rPr lang="en-US" dirty="0" smtClean="0"/>
              <a:t>, Abrams)</a:t>
            </a:r>
          </a:p>
          <a:p>
            <a:r>
              <a:rPr lang="el-GR" b="1" dirty="0" smtClean="0"/>
              <a:t>Βελτίωση </a:t>
            </a:r>
            <a:r>
              <a:rPr lang="el-GR" b="1" dirty="0" err="1" smtClean="0"/>
              <a:t>υποκυστικής</a:t>
            </a:r>
            <a:r>
              <a:rPr lang="el-GR" b="1" dirty="0" smtClean="0"/>
              <a:t> απόφραξης </a:t>
            </a:r>
            <a:r>
              <a:rPr lang="el-GR" dirty="0" smtClean="0"/>
              <a:t>αλλά σπανίως πλήρη άρση αυτής </a:t>
            </a:r>
            <a:endParaRPr lang="en-US" dirty="0" smtClean="0"/>
          </a:p>
          <a:p>
            <a:pPr>
              <a:buNone/>
            </a:pPr>
            <a:r>
              <a:rPr lang="en-US" dirty="0" smtClean="0"/>
              <a:t>     </a:t>
            </a:r>
            <a:r>
              <a:rPr lang="el-GR" dirty="0" smtClean="0"/>
              <a:t>(Τ</a:t>
            </a:r>
            <a:r>
              <a:rPr lang="en-US" dirty="0" err="1" smtClean="0"/>
              <a:t>ammela</a:t>
            </a:r>
            <a:r>
              <a:rPr lang="en-US" dirty="0" smtClean="0"/>
              <a:t>)</a:t>
            </a:r>
          </a:p>
          <a:p>
            <a:r>
              <a:rPr lang="en-US" b="1" dirty="0" smtClean="0"/>
              <a:t>E</a:t>
            </a:r>
            <a:r>
              <a:rPr lang="el-GR" b="1" dirty="0" err="1" smtClean="0"/>
              <a:t>λάττωση</a:t>
            </a:r>
            <a:r>
              <a:rPr lang="el-GR" b="1" dirty="0" smtClean="0"/>
              <a:t> πιθανότητας οξείας επίσχεσης </a:t>
            </a:r>
            <a:r>
              <a:rPr lang="el-GR" dirty="0" smtClean="0"/>
              <a:t>και πιθανότητας χειρουργικής αντιμετώπισης της </a:t>
            </a:r>
            <a:r>
              <a:rPr lang="en-US" dirty="0" smtClean="0"/>
              <a:t>BPE </a:t>
            </a:r>
          </a:p>
          <a:p>
            <a:pPr>
              <a:buNone/>
            </a:pPr>
            <a:r>
              <a:rPr lang="en-US" dirty="0" smtClean="0"/>
              <a:t>     (Roehrborn) </a:t>
            </a:r>
            <a:endParaRPr lang="el-GR" dirty="0"/>
          </a:p>
        </p:txBody>
      </p:sp>
      <p:sp>
        <p:nvSpPr>
          <p:cNvPr id="5" name="4 - TextBox"/>
          <p:cNvSpPr txBox="1"/>
          <p:nvPr/>
        </p:nvSpPr>
        <p:spPr>
          <a:xfrm>
            <a:off x="395536" y="2276872"/>
            <a:ext cx="3765774" cy="646331"/>
          </a:xfrm>
          <a:prstGeom prst="rect">
            <a:avLst/>
          </a:prstGeom>
          <a:noFill/>
        </p:spPr>
        <p:txBody>
          <a:bodyPr wrap="none" rtlCol="0">
            <a:spAutoFit/>
          </a:bodyPr>
          <a:lstStyle/>
          <a:p>
            <a:r>
              <a:rPr lang="en-US" dirty="0" smtClean="0"/>
              <a:t>(EAU GUIDELINES  “Male -LUTS” 201</a:t>
            </a:r>
            <a:r>
              <a:rPr lang="el-GR" dirty="0" smtClean="0"/>
              <a:t>5</a:t>
            </a:r>
            <a:r>
              <a:rPr lang="en-US" dirty="0" smtClean="0"/>
              <a:t>)</a:t>
            </a:r>
            <a:endParaRPr lang="el-GR" dirty="0" smtClean="0"/>
          </a:p>
          <a:p>
            <a:endParaRPr lang="el-G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2500306"/>
          </a:xfrm>
        </p:spPr>
        <p:style>
          <a:lnRef idx="2">
            <a:schemeClr val="accent1"/>
          </a:lnRef>
          <a:fillRef idx="1">
            <a:schemeClr val="lt1"/>
          </a:fillRef>
          <a:effectRef idx="0">
            <a:schemeClr val="accent1"/>
          </a:effectRef>
          <a:fontRef idx="minor">
            <a:schemeClr val="dk1"/>
          </a:fontRef>
        </p:style>
        <p:txBody>
          <a:bodyPr>
            <a:noAutofit/>
          </a:bodyPr>
          <a:lstStyle/>
          <a:p>
            <a:r>
              <a:rPr lang="en-US" sz="1800" dirty="0" smtClean="0"/>
              <a:t>Roehrborn CG</a:t>
            </a:r>
            <a:r>
              <a:rPr lang="en-US" sz="1800" baseline="30000" dirty="0" smtClean="0"/>
              <a:t>1</a:t>
            </a:r>
            <a:r>
              <a:rPr lang="en-US" sz="1800" dirty="0" smtClean="0"/>
              <a:t>, </a:t>
            </a:r>
            <a:r>
              <a:rPr lang="en-US" sz="1800" dirty="0" err="1" smtClean="0"/>
              <a:t>Oyarzabal</a:t>
            </a:r>
            <a:r>
              <a:rPr lang="en-US" sz="1800" dirty="0" smtClean="0"/>
              <a:t> Perez I, </a:t>
            </a:r>
            <a:r>
              <a:rPr lang="en-US" sz="1800" dirty="0" err="1" smtClean="0"/>
              <a:t>Roos</a:t>
            </a:r>
            <a:r>
              <a:rPr lang="en-US" sz="1800" dirty="0" smtClean="0"/>
              <a:t> EP, </a:t>
            </a:r>
            <a:r>
              <a:rPr lang="en-US" sz="1800" dirty="0" err="1" smtClean="0"/>
              <a:t>Calomfirescu</a:t>
            </a:r>
            <a:r>
              <a:rPr lang="en-US" sz="1800" dirty="0" smtClean="0"/>
              <a:t> N, </a:t>
            </a:r>
            <a:r>
              <a:rPr lang="en-US" sz="1800" dirty="0" err="1" smtClean="0"/>
              <a:t>Brotherton</a:t>
            </a:r>
            <a:r>
              <a:rPr lang="en-US" sz="1800" dirty="0" smtClean="0"/>
              <a:t> B, Wang F, Palacios JM, </a:t>
            </a:r>
            <a:r>
              <a:rPr lang="en-US" sz="1800" dirty="0" err="1" smtClean="0"/>
              <a:t>Vasylyev</a:t>
            </a:r>
            <a:r>
              <a:rPr lang="en-US" sz="1800" dirty="0" smtClean="0"/>
              <a:t> A, </a:t>
            </a:r>
            <a:r>
              <a:rPr lang="en-US" sz="1800" dirty="0" err="1" smtClean="0"/>
              <a:t>Manyak</a:t>
            </a:r>
            <a:r>
              <a:rPr lang="en-US" sz="1800" dirty="0" smtClean="0"/>
              <a:t> MJ.</a:t>
            </a:r>
            <a:br>
              <a:rPr lang="en-US" sz="1800" dirty="0" smtClean="0"/>
            </a:br>
            <a:r>
              <a:rPr lang="en-US" sz="1800" b="1" dirty="0" smtClean="0"/>
              <a:t>Efficacy and safety of a fixed-dose combination of </a:t>
            </a:r>
            <a:r>
              <a:rPr lang="en-US" sz="1800" b="1" dirty="0" err="1" smtClean="0"/>
              <a:t>dutasteride</a:t>
            </a:r>
            <a:r>
              <a:rPr lang="en-US" sz="1800" b="1" dirty="0" smtClean="0"/>
              <a:t> and </a:t>
            </a:r>
            <a:r>
              <a:rPr lang="en-US" sz="1800" b="1" dirty="0" err="1" smtClean="0"/>
              <a:t>tamsulosin</a:t>
            </a:r>
            <a:r>
              <a:rPr lang="en-US" sz="1800" b="1" dirty="0" smtClean="0"/>
              <a:t> treatment (</a:t>
            </a:r>
            <a:r>
              <a:rPr lang="en-US" sz="1800" b="1" dirty="0" err="1" smtClean="0"/>
              <a:t>Duodart</a:t>
            </a:r>
            <a:r>
              <a:rPr lang="en-US" sz="1800" b="1" dirty="0" smtClean="0"/>
              <a:t>® ) compared with watchful waiting with initiation of </a:t>
            </a:r>
            <a:r>
              <a:rPr lang="en-US" sz="1800" b="1" dirty="0" err="1" smtClean="0"/>
              <a:t>tamsulosin</a:t>
            </a:r>
            <a:r>
              <a:rPr lang="en-US" sz="1800" b="1" dirty="0" smtClean="0"/>
              <a:t> therapy if symptoms do not improve, both provided with lifestyle advice, in the management of treatment-naïve men with moderately symptomatic benign prostatic hyperplasia: 2-year CONDUCT study results</a:t>
            </a:r>
            <a:r>
              <a:rPr lang="en-US" sz="1800" dirty="0" smtClean="0">
                <a:solidFill>
                  <a:schemeClr val="tx1"/>
                </a:solidFill>
              </a:rPr>
              <a:t>.</a:t>
            </a:r>
            <a:r>
              <a:rPr lang="en-US" sz="1800" dirty="0" smtClean="0">
                <a:solidFill>
                  <a:srgbClr val="FF0000"/>
                </a:solidFill>
              </a:rPr>
              <a:t> </a:t>
            </a:r>
            <a:r>
              <a:rPr lang="el-GR" sz="1800" dirty="0" smtClean="0">
                <a:solidFill>
                  <a:srgbClr val="FF0000"/>
                </a:solidFill>
              </a:rPr>
              <a:t/>
            </a:r>
            <a:br>
              <a:rPr lang="el-GR" sz="1800" dirty="0" smtClean="0">
                <a:solidFill>
                  <a:srgbClr val="FF0000"/>
                </a:solidFill>
              </a:rPr>
            </a:br>
            <a:r>
              <a:rPr lang="en-US" sz="1800" b="1" dirty="0" smtClean="0">
                <a:solidFill>
                  <a:srgbClr val="FF0000"/>
                </a:solidFill>
              </a:rPr>
              <a:t>BJU Int. 2015 Jan 7</a:t>
            </a:r>
            <a:r>
              <a:rPr lang="el-GR" sz="1800" dirty="0" smtClean="0"/>
              <a:t/>
            </a:r>
            <a:br>
              <a:rPr lang="el-GR" sz="1800" dirty="0" smtClean="0"/>
            </a:br>
            <a:endParaRPr lang="el-GR" sz="1800" dirty="0"/>
          </a:p>
        </p:txBody>
      </p:sp>
      <p:sp>
        <p:nvSpPr>
          <p:cNvPr id="7" name="6 - Θέση περιεχομένου"/>
          <p:cNvSpPr>
            <a:spLocks noGrp="1"/>
          </p:cNvSpPr>
          <p:nvPr>
            <p:ph idx="1"/>
          </p:nvPr>
        </p:nvSpPr>
        <p:spPr>
          <a:xfrm>
            <a:off x="500034" y="2428868"/>
            <a:ext cx="8229600" cy="3286148"/>
          </a:xfrm>
        </p:spPr>
        <p:txBody>
          <a:bodyPr>
            <a:normAutofit/>
          </a:bodyPr>
          <a:lstStyle/>
          <a:p>
            <a:r>
              <a:rPr lang="en-US" dirty="0" smtClean="0"/>
              <a:t>multicentre, randomized, open-label, parallel-group study</a:t>
            </a:r>
          </a:p>
          <a:p>
            <a:r>
              <a:rPr lang="en-US" sz="2200" dirty="0" smtClean="0"/>
              <a:t>≥ 50 years</a:t>
            </a:r>
          </a:p>
          <a:p>
            <a:r>
              <a:rPr lang="en-US" sz="2200" dirty="0" smtClean="0"/>
              <a:t>(IPSS) of 8-19</a:t>
            </a:r>
          </a:p>
          <a:p>
            <a:r>
              <a:rPr lang="en-US" sz="2200" dirty="0" smtClean="0"/>
              <a:t>prostate volume ≥</a:t>
            </a:r>
            <a:r>
              <a:rPr lang="el-GR" sz="2200" dirty="0" smtClean="0"/>
              <a:t> </a:t>
            </a:r>
            <a:r>
              <a:rPr lang="en-US" sz="2200" b="1" dirty="0" smtClean="0"/>
              <a:t>30 </a:t>
            </a:r>
            <a:r>
              <a:rPr lang="en-US" sz="2200" b="1" dirty="0" err="1" smtClean="0"/>
              <a:t>mL</a:t>
            </a:r>
            <a:r>
              <a:rPr lang="en-US" sz="2200" b="1" dirty="0" smtClean="0"/>
              <a:t> </a:t>
            </a:r>
          </a:p>
          <a:p>
            <a:r>
              <a:rPr lang="en-US" sz="2200" dirty="0" smtClean="0"/>
              <a:t>PSA level of ≥1.5 </a:t>
            </a:r>
            <a:r>
              <a:rPr lang="en-US" sz="2200" dirty="0" err="1" smtClean="0"/>
              <a:t>ng</a:t>
            </a:r>
            <a:r>
              <a:rPr lang="en-US" sz="2200" dirty="0" smtClean="0"/>
              <a:t>/ml + ≤ 10ngr/ml</a:t>
            </a:r>
            <a:endParaRPr lang="el-GR" sz="2200" dirty="0" smtClean="0"/>
          </a:p>
          <a:p>
            <a:r>
              <a:rPr lang="el-GR" dirty="0" smtClean="0"/>
              <a:t>Ι</a:t>
            </a:r>
            <a:r>
              <a:rPr lang="en-US" dirty="0" smtClean="0"/>
              <a:t>PSS improvement (2 years)</a:t>
            </a:r>
            <a:endParaRPr lang="el-GR" dirty="0" smtClean="0"/>
          </a:p>
          <a:p>
            <a:endParaRPr lang="el-GR" dirty="0"/>
          </a:p>
        </p:txBody>
      </p:sp>
      <p:sp>
        <p:nvSpPr>
          <p:cNvPr id="8" name="7 - TextBox"/>
          <p:cNvSpPr txBox="1"/>
          <p:nvPr/>
        </p:nvSpPr>
        <p:spPr>
          <a:xfrm>
            <a:off x="1285852" y="5572140"/>
            <a:ext cx="1999009" cy="954107"/>
          </a:xfrm>
          <a:prstGeom prst="rect">
            <a:avLst/>
          </a:prstGeom>
          <a:noFill/>
        </p:spPr>
        <p:txBody>
          <a:bodyPr wrap="none" rtlCol="0">
            <a:spAutoFit/>
          </a:bodyPr>
          <a:lstStyle/>
          <a:p>
            <a:pPr algn="ctr"/>
            <a:r>
              <a:rPr lang="en-US" sz="2800" dirty="0" err="1" smtClean="0"/>
              <a:t>Duodart</a:t>
            </a:r>
            <a:endParaRPr lang="en-US" sz="2800" dirty="0" smtClean="0"/>
          </a:p>
          <a:p>
            <a:pPr algn="ctr"/>
            <a:r>
              <a:rPr lang="en-US" sz="2800" dirty="0" smtClean="0"/>
              <a:t>369 patients</a:t>
            </a:r>
            <a:endParaRPr lang="el-GR" sz="2800" dirty="0"/>
          </a:p>
        </p:txBody>
      </p:sp>
      <p:sp>
        <p:nvSpPr>
          <p:cNvPr id="10" name="9 - TextBox"/>
          <p:cNvSpPr txBox="1"/>
          <p:nvPr/>
        </p:nvSpPr>
        <p:spPr>
          <a:xfrm>
            <a:off x="5786446" y="5429264"/>
            <a:ext cx="1999009" cy="954107"/>
          </a:xfrm>
          <a:prstGeom prst="rect">
            <a:avLst/>
          </a:prstGeom>
          <a:noFill/>
        </p:spPr>
        <p:txBody>
          <a:bodyPr wrap="none" rtlCol="0">
            <a:spAutoFit/>
          </a:bodyPr>
          <a:lstStyle/>
          <a:p>
            <a:pPr algn="ctr"/>
            <a:r>
              <a:rPr lang="en-US" sz="2800" dirty="0" smtClean="0"/>
              <a:t>WW</a:t>
            </a:r>
          </a:p>
          <a:p>
            <a:pPr algn="ctr"/>
            <a:r>
              <a:rPr lang="en-US" sz="2800" dirty="0" smtClean="0"/>
              <a:t>373 patients</a:t>
            </a:r>
            <a:endParaRPr lang="el-GR" sz="2800" dirty="0"/>
          </a:p>
        </p:txBody>
      </p:sp>
      <p:cxnSp>
        <p:nvCxnSpPr>
          <p:cNvPr id="12" name="11 - Ευθύγραμμο βέλος σύνδεσης"/>
          <p:cNvCxnSpPr/>
          <p:nvPr/>
        </p:nvCxnSpPr>
        <p:spPr>
          <a:xfrm rot="10800000" flipV="1">
            <a:off x="3286116" y="5500702"/>
            <a:ext cx="1357322" cy="4286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13 - Ευθύγραμμο βέλος σύνδεσης"/>
          <p:cNvCxnSpPr/>
          <p:nvPr/>
        </p:nvCxnSpPr>
        <p:spPr>
          <a:xfrm>
            <a:off x="4643438" y="5500702"/>
            <a:ext cx="1143008" cy="4286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207167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err="1" smtClean="0"/>
              <a:t>Roehrborn</a:t>
            </a:r>
            <a:r>
              <a:rPr lang="en-US" sz="1800" dirty="0" smtClean="0"/>
              <a:t> CG</a:t>
            </a:r>
            <a:r>
              <a:rPr lang="en-US" sz="1800" baseline="30000" dirty="0" smtClean="0"/>
              <a:t>1</a:t>
            </a:r>
            <a:r>
              <a:rPr lang="en-US" sz="1800" dirty="0" smtClean="0"/>
              <a:t>, </a:t>
            </a:r>
            <a:r>
              <a:rPr lang="en-US" sz="1800" dirty="0" err="1" smtClean="0"/>
              <a:t>Oyarzabal</a:t>
            </a:r>
            <a:r>
              <a:rPr lang="en-US" sz="1800" dirty="0" smtClean="0"/>
              <a:t> Perez I, </a:t>
            </a:r>
            <a:r>
              <a:rPr lang="en-US" sz="1800" dirty="0" err="1" smtClean="0"/>
              <a:t>Roos</a:t>
            </a:r>
            <a:r>
              <a:rPr lang="en-US" sz="1800" dirty="0" smtClean="0"/>
              <a:t> EP, </a:t>
            </a:r>
            <a:r>
              <a:rPr lang="en-US" sz="1800" dirty="0" err="1" smtClean="0"/>
              <a:t>Calomfirescu</a:t>
            </a:r>
            <a:r>
              <a:rPr lang="en-US" sz="1800" dirty="0" smtClean="0"/>
              <a:t> N, </a:t>
            </a:r>
            <a:r>
              <a:rPr lang="en-US" sz="1800" dirty="0" err="1" smtClean="0"/>
              <a:t>Brotherton</a:t>
            </a:r>
            <a:r>
              <a:rPr lang="en-US" sz="1800" dirty="0" smtClean="0"/>
              <a:t> B, Wang F, Palacios JM, </a:t>
            </a:r>
            <a:r>
              <a:rPr lang="en-US" sz="1800" dirty="0" err="1" smtClean="0"/>
              <a:t>Vasylyev</a:t>
            </a:r>
            <a:r>
              <a:rPr lang="en-US" sz="1800" dirty="0" smtClean="0"/>
              <a:t> A, </a:t>
            </a:r>
            <a:r>
              <a:rPr lang="en-US" sz="1800" dirty="0" err="1" smtClean="0"/>
              <a:t>Manyak</a:t>
            </a:r>
            <a:r>
              <a:rPr lang="en-US" sz="1800" dirty="0" smtClean="0"/>
              <a:t> MJ.</a:t>
            </a:r>
            <a:br>
              <a:rPr lang="en-US" sz="1800" dirty="0" smtClean="0"/>
            </a:br>
            <a:r>
              <a:rPr lang="en-US" sz="1800" b="1" dirty="0" smtClean="0"/>
              <a:t>Efficacy and safety of a fixed-dose combination of </a:t>
            </a:r>
            <a:r>
              <a:rPr lang="en-US" sz="1800" b="1" dirty="0" err="1" smtClean="0"/>
              <a:t>dutasteride</a:t>
            </a:r>
            <a:r>
              <a:rPr lang="en-US" sz="1800" b="1" dirty="0" smtClean="0"/>
              <a:t> and </a:t>
            </a:r>
            <a:r>
              <a:rPr lang="en-US" sz="1800" b="1" dirty="0" err="1" smtClean="0"/>
              <a:t>tamsulosin</a:t>
            </a:r>
            <a:r>
              <a:rPr lang="en-US" sz="1800" b="1" dirty="0" smtClean="0"/>
              <a:t> treatment (</a:t>
            </a:r>
            <a:r>
              <a:rPr lang="en-US" sz="1800" b="1" dirty="0" err="1" smtClean="0"/>
              <a:t>Duodart</a:t>
            </a:r>
            <a:r>
              <a:rPr lang="en-US" sz="1800" b="1" dirty="0" smtClean="0"/>
              <a:t>® ) compared with watchful waiting with initiation of </a:t>
            </a:r>
            <a:r>
              <a:rPr lang="en-US" sz="1800" b="1" dirty="0" err="1" smtClean="0"/>
              <a:t>tamsulosin</a:t>
            </a:r>
            <a:r>
              <a:rPr lang="en-US" sz="1800" b="1" dirty="0" smtClean="0"/>
              <a:t> therapy if symptoms do not improve, both provided with lifestyle advice, in the management of treatment-naïve men with moderately symptomatic benign prostatic hyperplasia: 2-year CONDUCT study results</a:t>
            </a:r>
            <a:r>
              <a:rPr lang="en-US" sz="1800" dirty="0" smtClean="0"/>
              <a:t>.</a:t>
            </a:r>
            <a:r>
              <a:rPr lang="en-US" sz="1800" dirty="0" smtClean="0">
                <a:solidFill>
                  <a:srgbClr val="FF0000"/>
                </a:solidFill>
              </a:rPr>
              <a:t> </a:t>
            </a:r>
            <a:r>
              <a:rPr lang="el-GR" sz="1800" dirty="0" smtClean="0">
                <a:solidFill>
                  <a:srgbClr val="FF0000"/>
                </a:solidFill>
              </a:rPr>
              <a:t/>
            </a:r>
            <a:br>
              <a:rPr lang="el-GR" sz="1800" dirty="0" smtClean="0">
                <a:solidFill>
                  <a:srgbClr val="FF0000"/>
                </a:solidFill>
              </a:rPr>
            </a:br>
            <a:r>
              <a:rPr lang="en-US" sz="1800" b="1" dirty="0" smtClean="0">
                <a:solidFill>
                  <a:srgbClr val="FF0000"/>
                </a:solidFill>
              </a:rPr>
              <a:t>BJU Int. 2015 Jan 7</a:t>
            </a:r>
            <a:endParaRPr lang="el-GR" sz="1800" dirty="0"/>
          </a:p>
        </p:txBody>
      </p:sp>
      <p:pic>
        <p:nvPicPr>
          <p:cNvPr id="1026" name="Picture 2"/>
          <p:cNvPicPr>
            <a:picLocks noGrp="1" noChangeAspect="1" noChangeArrowheads="1"/>
          </p:cNvPicPr>
          <p:nvPr>
            <p:ph idx="1"/>
          </p:nvPr>
        </p:nvPicPr>
        <p:blipFill>
          <a:blip r:embed="rId2"/>
          <a:srcRect/>
          <a:stretch>
            <a:fillRect/>
          </a:stretch>
        </p:blipFill>
        <p:spPr bwMode="auto">
          <a:xfrm>
            <a:off x="4929190" y="2285992"/>
            <a:ext cx="3857652" cy="4357718"/>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428596" y="2214554"/>
            <a:ext cx="4357718" cy="2246313"/>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428596" y="4500570"/>
            <a:ext cx="4335463" cy="2197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200024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smtClean="0"/>
              <a:t>Roehrborn CG</a:t>
            </a:r>
            <a:r>
              <a:rPr lang="en-US" sz="1800" baseline="30000" dirty="0" smtClean="0"/>
              <a:t>1</a:t>
            </a:r>
            <a:r>
              <a:rPr lang="en-US" sz="1800" dirty="0" smtClean="0"/>
              <a:t>, </a:t>
            </a:r>
            <a:r>
              <a:rPr lang="en-US" sz="1800" dirty="0" err="1" smtClean="0"/>
              <a:t>Oyarzabal</a:t>
            </a:r>
            <a:r>
              <a:rPr lang="en-US" sz="1800" dirty="0" smtClean="0"/>
              <a:t> Perez I, </a:t>
            </a:r>
            <a:r>
              <a:rPr lang="en-US" sz="1800" dirty="0" err="1" smtClean="0"/>
              <a:t>Roos</a:t>
            </a:r>
            <a:r>
              <a:rPr lang="en-US" sz="1800" dirty="0" smtClean="0"/>
              <a:t> EP, </a:t>
            </a:r>
            <a:r>
              <a:rPr lang="en-US" sz="1800" dirty="0" err="1" smtClean="0"/>
              <a:t>Calomfirescu</a:t>
            </a:r>
            <a:r>
              <a:rPr lang="en-US" sz="1800" dirty="0" smtClean="0"/>
              <a:t> N, </a:t>
            </a:r>
            <a:r>
              <a:rPr lang="en-US" sz="1800" dirty="0" err="1" smtClean="0"/>
              <a:t>Brotherton</a:t>
            </a:r>
            <a:r>
              <a:rPr lang="en-US" sz="1800" dirty="0" smtClean="0"/>
              <a:t> B, Wang F, Palacios JM, </a:t>
            </a:r>
            <a:r>
              <a:rPr lang="en-US" sz="1800" dirty="0" err="1" smtClean="0"/>
              <a:t>Vasylyev</a:t>
            </a:r>
            <a:r>
              <a:rPr lang="en-US" sz="1800" dirty="0" smtClean="0"/>
              <a:t> A, </a:t>
            </a:r>
            <a:r>
              <a:rPr lang="en-US" sz="1800" dirty="0" err="1" smtClean="0"/>
              <a:t>Manyak</a:t>
            </a:r>
            <a:r>
              <a:rPr lang="en-US" sz="1800" dirty="0" smtClean="0"/>
              <a:t> MJ.</a:t>
            </a:r>
            <a:br>
              <a:rPr lang="en-US" sz="1800" dirty="0" smtClean="0"/>
            </a:br>
            <a:r>
              <a:rPr lang="en-US" sz="1800" b="1" dirty="0" smtClean="0"/>
              <a:t>Efficacy and safety of a fixed-dose combination of </a:t>
            </a:r>
            <a:r>
              <a:rPr lang="en-US" sz="1800" b="1" dirty="0" err="1" smtClean="0"/>
              <a:t>dutasteride</a:t>
            </a:r>
            <a:r>
              <a:rPr lang="en-US" sz="1800" b="1" dirty="0" smtClean="0"/>
              <a:t> and </a:t>
            </a:r>
            <a:r>
              <a:rPr lang="en-US" sz="1800" b="1" dirty="0" err="1" smtClean="0"/>
              <a:t>tamsulosin</a:t>
            </a:r>
            <a:r>
              <a:rPr lang="en-US" sz="1800" b="1" dirty="0" smtClean="0"/>
              <a:t> treatment (</a:t>
            </a:r>
            <a:r>
              <a:rPr lang="en-US" sz="1800" b="1" dirty="0" err="1" smtClean="0"/>
              <a:t>Duodart</a:t>
            </a:r>
            <a:r>
              <a:rPr lang="en-US" sz="1800" b="1" dirty="0" smtClean="0"/>
              <a:t>® ) compared with watchful waiting with initiation of </a:t>
            </a:r>
            <a:r>
              <a:rPr lang="en-US" sz="1800" b="1" dirty="0" err="1" smtClean="0"/>
              <a:t>tamsulosin</a:t>
            </a:r>
            <a:r>
              <a:rPr lang="en-US" sz="1800" b="1" dirty="0" smtClean="0"/>
              <a:t> therapy if symptoms do not improve, both provided with lifestyle advice, in the management of treatment-naïve men with moderately symptomatic benign prostatic hyperplasia: 2-year CONDUCT study results.</a:t>
            </a:r>
            <a:r>
              <a:rPr lang="en-US" sz="1800" dirty="0" smtClean="0"/>
              <a:t> </a:t>
            </a:r>
            <a:r>
              <a:rPr lang="en-US" sz="2000" b="1" dirty="0" smtClean="0">
                <a:solidFill>
                  <a:srgbClr val="C00000"/>
                </a:solidFill>
              </a:rPr>
              <a:t>BJU Int. 2015 Jan 7</a:t>
            </a:r>
            <a:endParaRPr lang="el-GR" sz="2000" b="1" dirty="0">
              <a:solidFill>
                <a:srgbClr val="C00000"/>
              </a:solidFill>
            </a:endParaRPr>
          </a:p>
        </p:txBody>
      </p:sp>
      <p:sp>
        <p:nvSpPr>
          <p:cNvPr id="4" name="3 - TextBox"/>
          <p:cNvSpPr txBox="1"/>
          <p:nvPr/>
        </p:nvSpPr>
        <p:spPr>
          <a:xfrm>
            <a:off x="0" y="2786058"/>
            <a:ext cx="9001187" cy="2677656"/>
          </a:xfrm>
          <a:prstGeom prst="rect">
            <a:avLst/>
          </a:prstGeom>
          <a:noFill/>
        </p:spPr>
        <p:txBody>
          <a:bodyPr wrap="square" rtlCol="0">
            <a:spAutoFit/>
          </a:bodyPr>
          <a:lstStyle/>
          <a:p>
            <a:pPr algn="ctr"/>
            <a:r>
              <a:rPr lang="en-US" sz="2400" dirty="0" err="1" smtClean="0"/>
              <a:t>Dutasteride</a:t>
            </a:r>
            <a:r>
              <a:rPr lang="en-US" sz="2400" dirty="0" smtClean="0"/>
              <a:t> and </a:t>
            </a:r>
            <a:r>
              <a:rPr lang="en-US" sz="2400" dirty="0" err="1" smtClean="0"/>
              <a:t>tamsulosin</a:t>
            </a:r>
            <a:r>
              <a:rPr lang="en-US" sz="2400" dirty="0" smtClean="0"/>
              <a:t>  (versus WW plus initiation of </a:t>
            </a:r>
            <a:r>
              <a:rPr lang="en-US" sz="2400" dirty="0" err="1" smtClean="0"/>
              <a:t>tamsulosin</a:t>
            </a:r>
            <a:r>
              <a:rPr lang="en-US" sz="2400" dirty="0" smtClean="0"/>
              <a:t> as per protocol):</a:t>
            </a:r>
            <a:endParaRPr lang="el-GR" sz="2400" dirty="0" smtClean="0"/>
          </a:p>
          <a:p>
            <a:pPr algn="ctr"/>
            <a:endParaRPr lang="en-US" sz="2400" dirty="0" smtClean="0"/>
          </a:p>
          <a:p>
            <a:pPr algn="ctr">
              <a:buFont typeface="Wingdings" pitchFamily="2" charset="2"/>
              <a:buChar char="v"/>
            </a:pPr>
            <a:r>
              <a:rPr lang="en-US" sz="2400" dirty="0" smtClean="0"/>
              <a:t>rapid and sustained improvements of LUTS</a:t>
            </a:r>
            <a:endParaRPr lang="el-GR" sz="2400" dirty="0" smtClean="0"/>
          </a:p>
          <a:p>
            <a:pPr algn="ctr">
              <a:buFont typeface="Wingdings" pitchFamily="2" charset="2"/>
              <a:buChar char="v"/>
            </a:pPr>
            <a:r>
              <a:rPr lang="en-US" sz="2400" dirty="0" smtClean="0"/>
              <a:t>significantly greater symptom and </a:t>
            </a:r>
            <a:r>
              <a:rPr lang="en-US" sz="2400" dirty="0" err="1" smtClean="0"/>
              <a:t>QoL</a:t>
            </a:r>
            <a:r>
              <a:rPr lang="en-US" sz="2400" dirty="0" smtClean="0"/>
              <a:t> improvements </a:t>
            </a:r>
          </a:p>
          <a:p>
            <a:pPr algn="ctr">
              <a:buFont typeface="Wingdings" pitchFamily="2" charset="2"/>
              <a:buChar char="v"/>
            </a:pPr>
            <a:r>
              <a:rPr lang="en-US" sz="2400" dirty="0" smtClean="0"/>
              <a:t>significantly reduced risk of BPH progression </a:t>
            </a:r>
            <a:endParaRPr lang="el-GR" sz="2400" dirty="0" smtClean="0"/>
          </a:p>
          <a:p>
            <a:endParaRPr lang="el-GR" sz="2400" dirty="0"/>
          </a:p>
        </p:txBody>
      </p:sp>
      <p:sp>
        <p:nvSpPr>
          <p:cNvPr id="5" name="4 - TextBox"/>
          <p:cNvSpPr txBox="1"/>
          <p:nvPr/>
        </p:nvSpPr>
        <p:spPr>
          <a:xfrm>
            <a:off x="4071934" y="2357430"/>
            <a:ext cx="130035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Conclusions</a:t>
            </a:r>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Συζήτηση</a:t>
            </a:r>
            <a:endParaRPr lang="el-GR" dirty="0"/>
          </a:p>
        </p:txBody>
      </p:sp>
      <p:sp>
        <p:nvSpPr>
          <p:cNvPr id="3" name="2 - Θέση περιεχομένου"/>
          <p:cNvSpPr>
            <a:spLocks noGrp="1"/>
          </p:cNvSpPr>
          <p:nvPr>
            <p:ph idx="1"/>
          </p:nvPr>
        </p:nvSpPr>
        <p:spPr>
          <a:xfrm>
            <a:off x="0" y="2714620"/>
            <a:ext cx="9144000" cy="1185858"/>
          </a:xfrm>
        </p:spPr>
        <p:style>
          <a:lnRef idx="1">
            <a:schemeClr val="accent1"/>
          </a:lnRef>
          <a:fillRef idx="2">
            <a:schemeClr val="accent1"/>
          </a:fillRef>
          <a:effectRef idx="1">
            <a:schemeClr val="accent1"/>
          </a:effectRef>
          <a:fontRef idx="minor">
            <a:schemeClr val="dk1"/>
          </a:fontRef>
        </p:style>
        <p:txBody>
          <a:bodyPr/>
          <a:lstStyle/>
          <a:p>
            <a:pPr algn="ctr">
              <a:buNone/>
            </a:pPr>
            <a:r>
              <a:rPr lang="el-GR" dirty="0" smtClean="0"/>
              <a:t>30 ή 40 </a:t>
            </a:r>
            <a:r>
              <a:rPr lang="en-US" dirty="0" smtClean="0"/>
              <a:t>ml </a:t>
            </a:r>
            <a:r>
              <a:rPr lang="el-GR" dirty="0" smtClean="0"/>
              <a:t>προστάτη ένδειξη για αναστολέα 5α </a:t>
            </a:r>
            <a:r>
              <a:rPr lang="el-GR" dirty="0" err="1" smtClean="0"/>
              <a:t>αναγωγάσης</a:t>
            </a:r>
            <a:r>
              <a:rPr lang="el-GR" dirty="0" smtClean="0"/>
              <a:t>?</a:t>
            </a:r>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Σύγκρουση Συμφερόντων</a:t>
            </a:r>
            <a:endParaRPr lang="el-GR" dirty="0"/>
          </a:p>
        </p:txBody>
      </p:sp>
      <p:sp>
        <p:nvSpPr>
          <p:cNvPr id="3" name="2 - Θέση περιεχομένου"/>
          <p:cNvSpPr>
            <a:spLocks noGrp="1"/>
          </p:cNvSpPr>
          <p:nvPr>
            <p:ph idx="1"/>
          </p:nvPr>
        </p:nvSpPr>
        <p:spPr/>
        <p:txBody>
          <a:bodyPr/>
          <a:lstStyle/>
          <a:p>
            <a:pPr lvl="0">
              <a:buNone/>
            </a:pPr>
            <a:r>
              <a:rPr lang="el-GR" b="1" dirty="0" smtClean="0"/>
              <a:t>    </a:t>
            </a:r>
            <a:r>
              <a:rPr lang="en-US" sz="1600" b="1" dirty="0" smtClean="0"/>
              <a:t>Neurogenic </a:t>
            </a:r>
            <a:r>
              <a:rPr lang="en-US" sz="1600" b="1" dirty="0" err="1" smtClean="0"/>
              <a:t>Detrusor</a:t>
            </a:r>
            <a:r>
              <a:rPr lang="en-US" sz="1600" b="1" dirty="0" smtClean="0"/>
              <a:t> </a:t>
            </a:r>
            <a:r>
              <a:rPr lang="en-US" sz="1600" b="1" dirty="0" err="1" smtClean="0"/>
              <a:t>Overactivity</a:t>
            </a:r>
            <a:r>
              <a:rPr lang="en-US" sz="1600" b="1" dirty="0" smtClean="0"/>
              <a:t> (NDO) Advisory Board Meeting</a:t>
            </a:r>
            <a:r>
              <a:rPr lang="en-US" sz="1600" dirty="0" smtClean="0"/>
              <a:t>. </a:t>
            </a:r>
            <a:r>
              <a:rPr lang="el-GR" sz="1600" dirty="0" smtClean="0"/>
              <a:t> </a:t>
            </a:r>
            <a:r>
              <a:rPr lang="en-US" sz="1600" dirty="0" err="1" smtClean="0"/>
              <a:t>Allergan</a:t>
            </a:r>
            <a:r>
              <a:rPr lang="en-US" sz="1600" dirty="0" smtClean="0"/>
              <a:t>, 9th November 2013.</a:t>
            </a:r>
            <a:endParaRPr lang="el-GR" sz="1600" dirty="0" smtClean="0"/>
          </a:p>
          <a:p>
            <a:pPr>
              <a:buNone/>
            </a:pPr>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fontScale="90000"/>
          </a:bodyPr>
          <a:lstStyle/>
          <a:p>
            <a:r>
              <a:rPr lang="el-GR" dirty="0" smtClean="0"/>
              <a:t>Συνδυασμένη αγωγή </a:t>
            </a:r>
            <a:br>
              <a:rPr lang="el-GR" dirty="0" smtClean="0"/>
            </a:br>
            <a:r>
              <a:rPr lang="el-GR" dirty="0" smtClean="0"/>
              <a:t>(Μέγεθος προστάτη ?)</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4" name="13 - TextBox"/>
          <p:cNvSpPr txBox="1"/>
          <p:nvPr/>
        </p:nvSpPr>
        <p:spPr>
          <a:xfrm>
            <a:off x="714348" y="6357958"/>
            <a:ext cx="7663445" cy="369332"/>
          </a:xfrm>
          <a:prstGeom prst="rect">
            <a:avLst/>
          </a:prstGeom>
          <a:noFill/>
        </p:spPr>
        <p:txBody>
          <a:bodyPr wrap="none" rtlCol="0">
            <a:spAutoFit/>
          </a:bodyPr>
          <a:lstStyle/>
          <a:p>
            <a:r>
              <a:rPr lang="el-GR" dirty="0" smtClean="0"/>
              <a:t>Β Πανεπιστημιακή Ουρολογική Κλινική ΑΠΘ. Ιατρείο Λειτουργικής Ουρολογίας.</a:t>
            </a:r>
            <a:endParaRPr lang="el-GR" dirty="0"/>
          </a:p>
        </p:txBody>
      </p:sp>
      <p:sp>
        <p:nvSpPr>
          <p:cNvPr id="15" name="14 - TextBox"/>
          <p:cNvSpPr txBox="1"/>
          <p:nvPr/>
        </p:nvSpPr>
        <p:spPr>
          <a:xfrm>
            <a:off x="4786314" y="4071942"/>
            <a:ext cx="415907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err="1" smtClean="0">
                <a:solidFill>
                  <a:srgbClr val="FF0000"/>
                </a:solidFill>
              </a:rPr>
              <a:t>Vpro</a:t>
            </a:r>
            <a:r>
              <a:rPr lang="en-US" b="1" dirty="0" smtClean="0">
                <a:solidFill>
                  <a:srgbClr val="FF0000"/>
                </a:solidFill>
              </a:rPr>
              <a:t> ≥ 40 ml.</a:t>
            </a:r>
            <a:r>
              <a:rPr lang="el-GR" b="1" dirty="0" err="1" smtClean="0">
                <a:solidFill>
                  <a:srgbClr val="FF0000"/>
                </a:solidFill>
              </a:rPr>
              <a:t>Υπερθεραπεία</a:t>
            </a:r>
            <a:r>
              <a:rPr lang="en-US" b="1" dirty="0" smtClean="0">
                <a:solidFill>
                  <a:srgbClr val="FF0000"/>
                </a:solidFill>
              </a:rPr>
              <a:t>: 21.4%(6/28)</a:t>
            </a:r>
          </a:p>
          <a:p>
            <a:r>
              <a:rPr lang="en-US" dirty="0" err="1" smtClean="0"/>
              <a:t>Vpro</a:t>
            </a:r>
            <a:r>
              <a:rPr lang="en-US" dirty="0" smtClean="0"/>
              <a:t> ≥ 30 ml.</a:t>
            </a:r>
            <a:r>
              <a:rPr lang="el-GR" dirty="0" err="1" smtClean="0"/>
              <a:t>Υπερθεραπεία</a:t>
            </a:r>
            <a:r>
              <a:rPr lang="en-US" dirty="0" smtClean="0"/>
              <a:t>: </a:t>
            </a:r>
            <a:r>
              <a:rPr lang="el-GR" dirty="0" smtClean="0"/>
              <a:t>38.8</a:t>
            </a:r>
            <a:r>
              <a:rPr lang="en-US" dirty="0" smtClean="0"/>
              <a:t>%(14/3</a:t>
            </a:r>
            <a:r>
              <a:rPr lang="el-GR" dirty="0" smtClean="0"/>
              <a:t>6</a:t>
            </a:r>
            <a:r>
              <a:rPr lang="en-US" dirty="0" smtClean="0"/>
              <a:t>)</a:t>
            </a:r>
            <a:endParaRPr lang="el-GR" dirty="0"/>
          </a:p>
        </p:txBody>
      </p:sp>
      <p:cxnSp>
        <p:nvCxnSpPr>
          <p:cNvPr id="13" name="12 - Ευθεία γραμμή σύνδεσης"/>
          <p:cNvCxnSpPr/>
          <p:nvPr/>
        </p:nvCxnSpPr>
        <p:spPr>
          <a:xfrm rot="5400000" flipH="1" flipV="1">
            <a:off x="892943" y="3536157"/>
            <a:ext cx="3643338"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18 - Ευθεία γραμμή σύνδεσης"/>
          <p:cNvCxnSpPr/>
          <p:nvPr/>
        </p:nvCxnSpPr>
        <p:spPr>
          <a:xfrm>
            <a:off x="1071538" y="3857628"/>
            <a:ext cx="7358114"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21 - Ευθεία γραμμή σύνδεσης"/>
          <p:cNvCxnSpPr/>
          <p:nvPr/>
        </p:nvCxnSpPr>
        <p:spPr>
          <a:xfrm rot="5400000">
            <a:off x="1393803" y="3536157"/>
            <a:ext cx="3642544" cy="794"/>
          </a:xfrm>
          <a:prstGeom prst="line">
            <a:avLst/>
          </a:prstGeom>
        </p:spPr>
        <p:style>
          <a:lnRef idx="2">
            <a:schemeClr val="accent2"/>
          </a:lnRef>
          <a:fillRef idx="0">
            <a:schemeClr val="accent2"/>
          </a:fillRef>
          <a:effectRef idx="1">
            <a:schemeClr val="accent2"/>
          </a:effectRef>
          <a:fontRef idx="minor">
            <a:schemeClr val="tx1"/>
          </a:fontRef>
        </p:style>
      </p:cxnSp>
      <p:sp>
        <p:nvSpPr>
          <p:cNvPr id="16" name="15 - TextBox"/>
          <p:cNvSpPr txBox="1"/>
          <p:nvPr/>
        </p:nvSpPr>
        <p:spPr>
          <a:xfrm rot="20550629">
            <a:off x="967697" y="3554778"/>
            <a:ext cx="7715304" cy="144655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dirty="0" smtClean="0"/>
              <a:t>PERSONAL OPINION ?  = </a:t>
            </a:r>
          </a:p>
          <a:p>
            <a:pPr algn="ctr"/>
            <a:r>
              <a:rPr lang="en-US" sz="4400" dirty="0" smtClean="0"/>
              <a:t> EAU guidelines = 40 ml</a:t>
            </a:r>
            <a:endParaRPr lang="el-GR"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63192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smtClean="0"/>
              <a:t>Fusco F</a:t>
            </a:r>
            <a:r>
              <a:rPr lang="en-US" sz="1800" baseline="30000" dirty="0" smtClean="0"/>
              <a:t>1</a:t>
            </a:r>
            <a:r>
              <a:rPr lang="en-US" sz="1800" dirty="0" smtClean="0"/>
              <a:t>, </a:t>
            </a:r>
            <a:r>
              <a:rPr lang="en-US" sz="1800" dirty="0" err="1" smtClean="0"/>
              <a:t>Arcaniolo</a:t>
            </a:r>
            <a:r>
              <a:rPr lang="en-US" sz="1800" dirty="0" smtClean="0"/>
              <a:t> D, </a:t>
            </a:r>
            <a:r>
              <a:rPr lang="en-US" sz="1800" dirty="0" err="1" smtClean="0"/>
              <a:t>Creta</a:t>
            </a:r>
            <a:r>
              <a:rPr lang="en-US" sz="1800" dirty="0" smtClean="0"/>
              <a:t> M, </a:t>
            </a:r>
            <a:r>
              <a:rPr lang="en-US" sz="1800" dirty="0" err="1" smtClean="0"/>
              <a:t>Piccinocchi</a:t>
            </a:r>
            <a:r>
              <a:rPr lang="en-US" sz="1800" dirty="0" smtClean="0"/>
              <a:t> G, </a:t>
            </a:r>
            <a:r>
              <a:rPr lang="en-US" sz="1800" dirty="0" err="1" smtClean="0"/>
              <a:t>Arpino</a:t>
            </a:r>
            <a:r>
              <a:rPr lang="en-US" sz="1800" dirty="0" smtClean="0"/>
              <a:t> G, </a:t>
            </a:r>
            <a:r>
              <a:rPr lang="en-US" sz="1800" dirty="0" err="1" smtClean="0"/>
              <a:t>Laringe</a:t>
            </a:r>
            <a:r>
              <a:rPr lang="en-US" sz="1800" dirty="0" smtClean="0"/>
              <a:t> M, </a:t>
            </a:r>
            <a:r>
              <a:rPr lang="en-US" sz="1800" dirty="0" err="1" smtClean="0"/>
              <a:t>Piccinocchi</a:t>
            </a:r>
            <a:r>
              <a:rPr lang="en-US" sz="1800" dirty="0" smtClean="0"/>
              <a:t> R, Longo N, </a:t>
            </a:r>
            <a:r>
              <a:rPr lang="en-US" sz="1800" dirty="0" err="1" smtClean="0"/>
              <a:t>Verze</a:t>
            </a:r>
            <a:r>
              <a:rPr lang="en-US" sz="1800" dirty="0" smtClean="0"/>
              <a:t> P, </a:t>
            </a:r>
            <a:r>
              <a:rPr lang="en-US" sz="1800" dirty="0" err="1" smtClean="0"/>
              <a:t>Mangiapia</a:t>
            </a:r>
            <a:r>
              <a:rPr lang="en-US" sz="1800" dirty="0" smtClean="0"/>
              <a:t> F, </a:t>
            </a:r>
            <a:r>
              <a:rPr lang="en-US" sz="1800" dirty="0" err="1" smtClean="0"/>
              <a:t>Imperatore</a:t>
            </a:r>
            <a:r>
              <a:rPr lang="en-US" sz="1800" dirty="0" smtClean="0"/>
              <a:t> V, </a:t>
            </a:r>
            <a:r>
              <a:rPr lang="en-US" sz="1800" dirty="0" err="1" smtClean="0"/>
              <a:t>Mirone</a:t>
            </a:r>
            <a:r>
              <a:rPr lang="en-US" sz="1800" dirty="0" smtClean="0"/>
              <a:t> V.</a:t>
            </a:r>
            <a:r>
              <a:rPr lang="el-GR" sz="1800" dirty="0" smtClean="0"/>
              <a:t/>
            </a:r>
            <a:br>
              <a:rPr lang="el-GR" sz="1800" dirty="0" smtClean="0"/>
            </a:br>
            <a:r>
              <a:rPr lang="en-US" sz="1800" b="1" dirty="0" smtClean="0"/>
              <a:t>Demographic and </a:t>
            </a:r>
            <a:r>
              <a:rPr lang="en-US" sz="1800" b="1" dirty="0" err="1" smtClean="0"/>
              <a:t>comorbidity</a:t>
            </a:r>
            <a:r>
              <a:rPr lang="en-US" sz="1800" b="1" dirty="0" smtClean="0"/>
              <a:t> profile of patients with lower urinary tract symptoms suggestive of benign prostatic hyperplasia in a real-life clinical setting: Are 5-alpha-reductase inhibitor consumers different? </a:t>
            </a:r>
            <a:r>
              <a:rPr lang="el-GR" sz="1800" dirty="0" smtClean="0"/>
              <a:t/>
            </a:r>
            <a:br>
              <a:rPr lang="el-GR" sz="1800" dirty="0" smtClean="0"/>
            </a:br>
            <a:r>
              <a:rPr lang="en-US" sz="1800" b="1" dirty="0" smtClean="0">
                <a:solidFill>
                  <a:srgbClr val="C00000"/>
                </a:solidFill>
              </a:rPr>
              <a:t>World J Urol. 2015 May;33(5):685-9.</a:t>
            </a:r>
            <a:r>
              <a:rPr lang="el-GR" sz="1800" dirty="0" smtClean="0"/>
              <a:t/>
            </a:r>
            <a:br>
              <a:rPr lang="el-GR" sz="1800" dirty="0" smtClean="0"/>
            </a:br>
            <a:endParaRPr lang="el-GR" sz="1800" dirty="0"/>
          </a:p>
        </p:txBody>
      </p:sp>
      <p:sp>
        <p:nvSpPr>
          <p:cNvPr id="3" name="2 - Θέση περιεχομένου"/>
          <p:cNvSpPr>
            <a:spLocks noGrp="1"/>
          </p:cNvSpPr>
          <p:nvPr>
            <p:ph sz="half" idx="1"/>
          </p:nvPr>
        </p:nvSpPr>
        <p:spPr/>
        <p:txBody>
          <a:bodyPr>
            <a:normAutofit/>
          </a:bodyPr>
          <a:lstStyle/>
          <a:p>
            <a:r>
              <a:rPr lang="el-GR" dirty="0" smtClean="0"/>
              <a:t>Αναδρομική μελέτη παρατήρησης</a:t>
            </a:r>
            <a:r>
              <a:rPr lang="en-US" dirty="0" smtClean="0"/>
              <a:t> </a:t>
            </a:r>
            <a:endParaRPr lang="el-GR" dirty="0" smtClean="0"/>
          </a:p>
          <a:p>
            <a:r>
              <a:rPr lang="el-GR" dirty="0" smtClean="0"/>
              <a:t>Βάση δεδομένων γενικών ιατρών</a:t>
            </a:r>
          </a:p>
          <a:p>
            <a:r>
              <a:rPr lang="el-GR" dirty="0" smtClean="0"/>
              <a:t> Παράγοντες που σχετίζονται με την λήψη  </a:t>
            </a:r>
            <a:r>
              <a:rPr lang="en-US" dirty="0" smtClean="0"/>
              <a:t>5-ARI</a:t>
            </a:r>
            <a:endParaRPr lang="el-GR" dirty="0" smtClean="0"/>
          </a:p>
          <a:p>
            <a:pPr>
              <a:buNone/>
            </a:pPr>
            <a:endParaRPr lang="el-GR" dirty="0"/>
          </a:p>
        </p:txBody>
      </p:sp>
      <p:sp>
        <p:nvSpPr>
          <p:cNvPr id="5" name="4 - TextBox"/>
          <p:cNvSpPr txBox="1"/>
          <p:nvPr/>
        </p:nvSpPr>
        <p:spPr>
          <a:xfrm>
            <a:off x="5929322" y="1714488"/>
            <a:ext cx="958852" cy="707886"/>
          </a:xfrm>
          <a:prstGeom prst="rect">
            <a:avLst/>
          </a:prstGeom>
        </p:spPr>
        <p:style>
          <a:lnRef idx="0">
            <a:scrgbClr r="0" g="0" b="0"/>
          </a:lnRef>
          <a:fillRef idx="1001">
            <a:schemeClr val="lt1"/>
          </a:fillRef>
          <a:effectRef idx="0">
            <a:scrgbClr r="0" g="0" b="0"/>
          </a:effectRef>
          <a:fontRef idx="major"/>
        </p:style>
        <p:txBody>
          <a:bodyPr wrap="none" rtlCol="0">
            <a:spAutoFit/>
          </a:bodyPr>
          <a:lstStyle/>
          <a:p>
            <a:pPr algn="ctr"/>
            <a:r>
              <a:rPr lang="el-GR" sz="2000" dirty="0" smtClean="0"/>
              <a:t> Άντρες</a:t>
            </a:r>
            <a:endParaRPr lang="en-US" sz="2000" dirty="0" smtClean="0"/>
          </a:p>
          <a:p>
            <a:pPr algn="ctr"/>
            <a:r>
              <a:rPr lang="en-US" sz="2000" dirty="0" smtClean="0"/>
              <a:t>78.767</a:t>
            </a:r>
            <a:endParaRPr lang="el-GR" sz="2000" dirty="0"/>
          </a:p>
        </p:txBody>
      </p:sp>
      <p:sp>
        <p:nvSpPr>
          <p:cNvPr id="6" name="5 - TextBox"/>
          <p:cNvSpPr txBox="1"/>
          <p:nvPr/>
        </p:nvSpPr>
        <p:spPr>
          <a:xfrm>
            <a:off x="6000760" y="2643182"/>
            <a:ext cx="785818" cy="646331"/>
          </a:xfrm>
          <a:prstGeom prst="rect">
            <a:avLst/>
          </a:prstGeom>
        </p:spPr>
        <p:style>
          <a:lnRef idx="0">
            <a:scrgbClr r="0" g="0" b="0"/>
          </a:lnRef>
          <a:fillRef idx="1001">
            <a:schemeClr val="lt1"/>
          </a:fillRef>
          <a:effectRef idx="0">
            <a:scrgbClr r="0" g="0" b="0"/>
          </a:effectRef>
          <a:fontRef idx="major"/>
        </p:style>
        <p:txBody>
          <a:bodyPr wrap="square" rtlCol="0">
            <a:spAutoFit/>
          </a:bodyPr>
          <a:lstStyle/>
          <a:p>
            <a:pPr algn="ctr"/>
            <a:r>
              <a:rPr lang="en-US" dirty="0" smtClean="0"/>
              <a:t>BPH</a:t>
            </a:r>
          </a:p>
          <a:p>
            <a:pPr algn="ctr"/>
            <a:r>
              <a:rPr lang="en-US" dirty="0" smtClean="0"/>
              <a:t>7103</a:t>
            </a:r>
            <a:endParaRPr lang="el-GR" dirty="0"/>
          </a:p>
        </p:txBody>
      </p:sp>
      <p:sp>
        <p:nvSpPr>
          <p:cNvPr id="7" name="6 - TextBox"/>
          <p:cNvSpPr txBox="1"/>
          <p:nvPr/>
        </p:nvSpPr>
        <p:spPr>
          <a:xfrm>
            <a:off x="5929322" y="4071942"/>
            <a:ext cx="875561" cy="646331"/>
          </a:xfrm>
          <a:prstGeom prst="rect">
            <a:avLst/>
          </a:prstGeom>
        </p:spPr>
        <p:style>
          <a:lnRef idx="0">
            <a:scrgbClr r="0" g="0" b="0"/>
          </a:lnRef>
          <a:fillRef idx="1001">
            <a:schemeClr val="lt1"/>
          </a:fillRef>
          <a:effectRef idx="0">
            <a:scrgbClr r="0" g="0" b="0"/>
          </a:effectRef>
          <a:fontRef idx="major"/>
        </p:style>
        <p:txBody>
          <a:bodyPr wrap="none" rtlCol="0">
            <a:spAutoFit/>
          </a:bodyPr>
          <a:lstStyle/>
          <a:p>
            <a:pPr algn="ctr"/>
            <a:r>
              <a:rPr lang="en-US" dirty="0" smtClean="0"/>
              <a:t>5 ARIs</a:t>
            </a:r>
          </a:p>
          <a:p>
            <a:pPr algn="ctr"/>
            <a:r>
              <a:rPr lang="en-US" dirty="0" smtClean="0"/>
              <a:t>38,22%</a:t>
            </a:r>
            <a:endParaRPr lang="el-GR" dirty="0"/>
          </a:p>
        </p:txBody>
      </p:sp>
      <p:sp>
        <p:nvSpPr>
          <p:cNvPr id="8" name="7 - TextBox"/>
          <p:cNvSpPr txBox="1"/>
          <p:nvPr/>
        </p:nvSpPr>
        <p:spPr>
          <a:xfrm>
            <a:off x="7286644" y="2428868"/>
            <a:ext cx="758541" cy="369332"/>
          </a:xfrm>
          <a:prstGeom prst="rect">
            <a:avLst/>
          </a:prstGeom>
          <a:noFill/>
        </p:spPr>
        <p:txBody>
          <a:bodyPr wrap="none" rtlCol="0">
            <a:spAutoFit/>
          </a:bodyPr>
          <a:lstStyle/>
          <a:p>
            <a:r>
              <a:rPr lang="el-GR" dirty="0" smtClean="0"/>
              <a:t>9.01%</a:t>
            </a:r>
            <a:endParaRPr lang="el-GR" dirty="0"/>
          </a:p>
        </p:txBody>
      </p:sp>
      <p:sp>
        <p:nvSpPr>
          <p:cNvPr id="9" name="8 - TextBox"/>
          <p:cNvSpPr txBox="1"/>
          <p:nvPr/>
        </p:nvSpPr>
        <p:spPr>
          <a:xfrm>
            <a:off x="4143372" y="4572008"/>
            <a:ext cx="1631602" cy="646331"/>
          </a:xfrm>
          <a:prstGeom prst="rect">
            <a:avLst/>
          </a:prstGeom>
        </p:spPr>
        <p:style>
          <a:lnRef idx="0">
            <a:scrgbClr r="0" g="0" b="0"/>
          </a:lnRef>
          <a:fillRef idx="1001">
            <a:schemeClr val="lt1"/>
          </a:fillRef>
          <a:effectRef idx="0">
            <a:scrgbClr r="0" g="0" b="0"/>
          </a:effectRef>
          <a:fontRef idx="major"/>
        </p:style>
        <p:txBody>
          <a:bodyPr wrap="none" rtlCol="0">
            <a:spAutoFit/>
          </a:bodyPr>
          <a:lstStyle/>
          <a:p>
            <a:pPr algn="ctr"/>
            <a:r>
              <a:rPr lang="el-GR" dirty="0" err="1" smtClean="0"/>
              <a:t>Ντουταστερίδη</a:t>
            </a:r>
            <a:endParaRPr lang="el-GR" dirty="0" smtClean="0"/>
          </a:p>
          <a:p>
            <a:pPr algn="ctr"/>
            <a:r>
              <a:rPr lang="el-GR" dirty="0" smtClean="0"/>
              <a:t>62%</a:t>
            </a:r>
            <a:endParaRPr lang="el-GR" dirty="0"/>
          </a:p>
        </p:txBody>
      </p:sp>
      <p:sp>
        <p:nvSpPr>
          <p:cNvPr id="10" name="9 - TextBox"/>
          <p:cNvSpPr txBox="1"/>
          <p:nvPr/>
        </p:nvSpPr>
        <p:spPr>
          <a:xfrm>
            <a:off x="4357686" y="3714752"/>
            <a:ext cx="1398844" cy="646331"/>
          </a:xfrm>
          <a:prstGeom prst="rect">
            <a:avLst/>
          </a:prstGeom>
        </p:spPr>
        <p:style>
          <a:lnRef idx="0">
            <a:scrgbClr r="0" g="0" b="0"/>
          </a:lnRef>
          <a:fillRef idx="1001">
            <a:schemeClr val="lt1"/>
          </a:fillRef>
          <a:effectRef idx="0">
            <a:scrgbClr r="0" g="0" b="0"/>
          </a:effectRef>
          <a:fontRef idx="major"/>
        </p:style>
        <p:txBody>
          <a:bodyPr wrap="none" rtlCol="0">
            <a:spAutoFit/>
          </a:bodyPr>
          <a:lstStyle/>
          <a:p>
            <a:pPr algn="ctr"/>
            <a:r>
              <a:rPr lang="el-GR" dirty="0" smtClean="0"/>
              <a:t>Φιναστερίδη</a:t>
            </a:r>
          </a:p>
          <a:p>
            <a:pPr algn="ctr"/>
            <a:r>
              <a:rPr lang="el-GR" dirty="0" smtClean="0"/>
              <a:t>38%</a:t>
            </a:r>
            <a:endParaRPr lang="el-GR" dirty="0"/>
          </a:p>
        </p:txBody>
      </p:sp>
      <p:sp>
        <p:nvSpPr>
          <p:cNvPr id="11" name="10 - TextBox"/>
          <p:cNvSpPr txBox="1"/>
          <p:nvPr/>
        </p:nvSpPr>
        <p:spPr>
          <a:xfrm>
            <a:off x="7215206" y="3786190"/>
            <a:ext cx="1305165" cy="646331"/>
          </a:xfrm>
          <a:prstGeom prst="rect">
            <a:avLst/>
          </a:prstGeom>
        </p:spPr>
        <p:style>
          <a:lnRef idx="0">
            <a:scrgbClr r="0" g="0" b="0"/>
          </a:lnRef>
          <a:fillRef idx="1001">
            <a:schemeClr val="lt1"/>
          </a:fillRef>
          <a:effectRef idx="0">
            <a:scrgbClr r="0" g="0" b="0"/>
          </a:effectRef>
          <a:fontRef idx="major"/>
        </p:style>
        <p:txBody>
          <a:bodyPr wrap="none" rtlCol="0">
            <a:spAutoFit/>
          </a:bodyPr>
          <a:lstStyle/>
          <a:p>
            <a:pPr algn="ctr"/>
            <a:r>
              <a:rPr lang="el-GR" dirty="0" smtClean="0"/>
              <a:t>Μόνο </a:t>
            </a:r>
            <a:r>
              <a:rPr lang="en-US" dirty="0" smtClean="0"/>
              <a:t>5ARIs</a:t>
            </a:r>
          </a:p>
          <a:p>
            <a:pPr algn="ctr"/>
            <a:r>
              <a:rPr lang="en-US" dirty="0" smtClean="0"/>
              <a:t>9.33%</a:t>
            </a:r>
            <a:endParaRPr lang="el-GR" dirty="0"/>
          </a:p>
        </p:txBody>
      </p:sp>
      <p:sp>
        <p:nvSpPr>
          <p:cNvPr id="12" name="11 - TextBox"/>
          <p:cNvSpPr txBox="1"/>
          <p:nvPr/>
        </p:nvSpPr>
        <p:spPr>
          <a:xfrm>
            <a:off x="6929454" y="4714884"/>
            <a:ext cx="1833964" cy="646331"/>
          </a:xfrm>
          <a:prstGeom prst="rect">
            <a:avLst/>
          </a:prstGeom>
        </p:spPr>
        <p:style>
          <a:lnRef idx="0">
            <a:scrgbClr r="0" g="0" b="0"/>
          </a:lnRef>
          <a:fillRef idx="1001">
            <a:schemeClr val="lt1"/>
          </a:fillRef>
          <a:effectRef idx="0">
            <a:scrgbClr r="0" g="0" b="0"/>
          </a:effectRef>
          <a:fontRef idx="major"/>
        </p:style>
        <p:txBody>
          <a:bodyPr wrap="none" rtlCol="0">
            <a:spAutoFit/>
          </a:bodyPr>
          <a:lstStyle/>
          <a:p>
            <a:pPr algn="ctr"/>
            <a:r>
              <a:rPr lang="en-US" dirty="0" smtClean="0"/>
              <a:t>5ARIs + </a:t>
            </a:r>
            <a:r>
              <a:rPr lang="en-US" dirty="0" err="1" smtClean="0"/>
              <a:t>Ablockers</a:t>
            </a:r>
            <a:endParaRPr lang="en-US" dirty="0" smtClean="0"/>
          </a:p>
          <a:p>
            <a:pPr algn="ctr"/>
            <a:r>
              <a:rPr lang="en-US" dirty="0" smtClean="0"/>
              <a:t>29.31%</a:t>
            </a:r>
            <a:endParaRPr lang="el-GR" dirty="0"/>
          </a:p>
        </p:txBody>
      </p:sp>
      <p:sp>
        <p:nvSpPr>
          <p:cNvPr id="13" name="12 - Καμπύλο αριστερό βέλος"/>
          <p:cNvSpPr/>
          <p:nvPr/>
        </p:nvSpPr>
        <p:spPr>
          <a:xfrm>
            <a:off x="7000892" y="2285992"/>
            <a:ext cx="214314" cy="714380"/>
          </a:xfrm>
          <a:prstGeom prst="curved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a:solidFill>
                <a:schemeClr val="tx1"/>
              </a:solidFill>
            </a:endParaRPr>
          </a:p>
        </p:txBody>
      </p:sp>
      <p:sp>
        <p:nvSpPr>
          <p:cNvPr id="14" name="13 - Βέλος προς τα κάτω"/>
          <p:cNvSpPr/>
          <p:nvPr/>
        </p:nvSpPr>
        <p:spPr>
          <a:xfrm>
            <a:off x="6286512" y="3429000"/>
            <a:ext cx="142876" cy="500066"/>
          </a:xfrm>
          <a:prstGeom prst="downArrow">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571612"/>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smtClean="0"/>
              <a:t>Fusco F</a:t>
            </a:r>
            <a:r>
              <a:rPr lang="en-US" sz="1800" baseline="30000" dirty="0" smtClean="0"/>
              <a:t>1</a:t>
            </a:r>
            <a:r>
              <a:rPr lang="en-US" sz="1800" dirty="0" smtClean="0"/>
              <a:t>, </a:t>
            </a:r>
            <a:r>
              <a:rPr lang="en-US" sz="1800" dirty="0" err="1" smtClean="0"/>
              <a:t>Arcaniolo</a:t>
            </a:r>
            <a:r>
              <a:rPr lang="en-US" sz="1800" dirty="0" smtClean="0"/>
              <a:t> D, </a:t>
            </a:r>
            <a:r>
              <a:rPr lang="en-US" sz="1800" dirty="0" err="1" smtClean="0"/>
              <a:t>Creta</a:t>
            </a:r>
            <a:r>
              <a:rPr lang="en-US" sz="1800" dirty="0" smtClean="0"/>
              <a:t> M, </a:t>
            </a:r>
            <a:r>
              <a:rPr lang="en-US" sz="1800" dirty="0" err="1" smtClean="0"/>
              <a:t>Piccinocchi</a:t>
            </a:r>
            <a:r>
              <a:rPr lang="en-US" sz="1800" dirty="0" smtClean="0"/>
              <a:t> G, </a:t>
            </a:r>
            <a:r>
              <a:rPr lang="en-US" sz="1800" dirty="0" err="1" smtClean="0"/>
              <a:t>Arpino</a:t>
            </a:r>
            <a:r>
              <a:rPr lang="en-US" sz="1800" dirty="0" smtClean="0"/>
              <a:t> G, </a:t>
            </a:r>
            <a:r>
              <a:rPr lang="en-US" sz="1800" dirty="0" err="1" smtClean="0"/>
              <a:t>Laringe</a:t>
            </a:r>
            <a:r>
              <a:rPr lang="en-US" sz="1800" dirty="0" smtClean="0"/>
              <a:t> M, </a:t>
            </a:r>
            <a:r>
              <a:rPr lang="en-US" sz="1800" dirty="0" err="1" smtClean="0"/>
              <a:t>Piccinocchi</a:t>
            </a:r>
            <a:r>
              <a:rPr lang="en-US" sz="1800" dirty="0" smtClean="0"/>
              <a:t> R, Longo N, </a:t>
            </a:r>
            <a:r>
              <a:rPr lang="en-US" sz="1800" dirty="0" err="1" smtClean="0"/>
              <a:t>Verze</a:t>
            </a:r>
            <a:r>
              <a:rPr lang="en-US" sz="1800" dirty="0" smtClean="0"/>
              <a:t> P, </a:t>
            </a:r>
            <a:r>
              <a:rPr lang="en-US" sz="1800" dirty="0" err="1" smtClean="0"/>
              <a:t>Mangiapia</a:t>
            </a:r>
            <a:r>
              <a:rPr lang="en-US" sz="1800" dirty="0" smtClean="0"/>
              <a:t> F, </a:t>
            </a:r>
            <a:r>
              <a:rPr lang="en-US" sz="1800" dirty="0" err="1" smtClean="0"/>
              <a:t>Imperatore</a:t>
            </a:r>
            <a:r>
              <a:rPr lang="en-US" sz="1800" dirty="0" smtClean="0"/>
              <a:t> V, </a:t>
            </a:r>
            <a:r>
              <a:rPr lang="en-US" sz="1800" dirty="0" err="1" smtClean="0"/>
              <a:t>Mirone</a:t>
            </a:r>
            <a:r>
              <a:rPr lang="en-US" sz="1800" dirty="0" smtClean="0"/>
              <a:t> V.</a:t>
            </a:r>
            <a:r>
              <a:rPr lang="el-GR" sz="1800" dirty="0" smtClean="0"/>
              <a:t/>
            </a:r>
            <a:br>
              <a:rPr lang="el-GR" sz="1800" dirty="0" smtClean="0"/>
            </a:br>
            <a:r>
              <a:rPr lang="en-US" sz="1800" b="1" dirty="0" smtClean="0"/>
              <a:t>Demographic and </a:t>
            </a:r>
            <a:r>
              <a:rPr lang="en-US" sz="1800" b="1" dirty="0" err="1" smtClean="0"/>
              <a:t>comorbidity</a:t>
            </a:r>
            <a:r>
              <a:rPr lang="en-US" sz="1800" b="1" dirty="0" smtClean="0"/>
              <a:t> profile of patients with lower urinary tract symptoms suggestive of benign prostatic hyperplasia in a real-life clinical setting: Are 5-alpha-reductase inhibitor consumers different? </a:t>
            </a:r>
            <a:r>
              <a:rPr lang="el-GR" sz="1800" dirty="0" smtClean="0"/>
              <a:t/>
            </a:r>
            <a:br>
              <a:rPr lang="el-GR" sz="1800" dirty="0" smtClean="0"/>
            </a:br>
            <a:r>
              <a:rPr lang="en-US" sz="1800" b="1" dirty="0" smtClean="0">
                <a:solidFill>
                  <a:srgbClr val="C00000"/>
                </a:solidFill>
              </a:rPr>
              <a:t>World J Urol. 2015 May;33(5):685-9.</a:t>
            </a:r>
            <a:endParaRPr lang="el-GR" sz="1800" dirty="0"/>
          </a:p>
        </p:txBody>
      </p:sp>
      <p:pic>
        <p:nvPicPr>
          <p:cNvPr id="1026" name="Picture 2"/>
          <p:cNvPicPr>
            <a:picLocks noGrp="1" noChangeAspect="1" noChangeArrowheads="1"/>
          </p:cNvPicPr>
          <p:nvPr>
            <p:ph idx="1"/>
          </p:nvPr>
        </p:nvPicPr>
        <p:blipFill>
          <a:blip r:embed="rId2"/>
          <a:srcRect/>
          <a:stretch>
            <a:fillRect/>
          </a:stretch>
        </p:blipFill>
        <p:spPr bwMode="auto">
          <a:xfrm>
            <a:off x="1428728" y="1643050"/>
            <a:ext cx="6429420" cy="2463589"/>
          </a:xfrm>
          <a:prstGeom prst="rect">
            <a:avLst/>
          </a:prstGeom>
          <a:noFill/>
          <a:ln w="9525">
            <a:noFill/>
            <a:miter lim="800000"/>
            <a:headEnd/>
            <a:tailEnd/>
          </a:ln>
          <a:effectLst/>
        </p:spPr>
      </p:pic>
      <p:cxnSp>
        <p:nvCxnSpPr>
          <p:cNvPr id="10" name="9 - Ευθεία γραμμή σύνδεσης"/>
          <p:cNvCxnSpPr/>
          <p:nvPr/>
        </p:nvCxnSpPr>
        <p:spPr>
          <a:xfrm>
            <a:off x="7072330" y="3071810"/>
            <a:ext cx="642942"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11 - Ευθεία γραμμή σύνδεσης"/>
          <p:cNvCxnSpPr/>
          <p:nvPr/>
        </p:nvCxnSpPr>
        <p:spPr>
          <a:xfrm>
            <a:off x="7072330" y="3929066"/>
            <a:ext cx="642942" cy="1588"/>
          </a:xfrm>
          <a:prstGeom prst="line">
            <a:avLst/>
          </a:prstGeom>
        </p:spPr>
        <p:style>
          <a:lnRef idx="3">
            <a:schemeClr val="accent2"/>
          </a:lnRef>
          <a:fillRef idx="0">
            <a:schemeClr val="accent2"/>
          </a:fillRef>
          <a:effectRef idx="2">
            <a:schemeClr val="accent2"/>
          </a:effectRef>
          <a:fontRef idx="minor">
            <a:schemeClr val="tx1"/>
          </a:fontRef>
        </p:style>
      </p:cxnSp>
      <p:sp>
        <p:nvSpPr>
          <p:cNvPr id="15" name="14 - TextBox"/>
          <p:cNvSpPr txBox="1"/>
          <p:nvPr/>
        </p:nvSpPr>
        <p:spPr>
          <a:xfrm>
            <a:off x="0" y="4214818"/>
            <a:ext cx="9144000" cy="707886"/>
          </a:xfrm>
          <a:prstGeom prst="rect">
            <a:avLst/>
          </a:prstGeom>
          <a:noFill/>
        </p:spPr>
        <p:txBody>
          <a:bodyPr wrap="square" rtlCol="0">
            <a:spAutoFit/>
          </a:bodyPr>
          <a:lstStyle/>
          <a:p>
            <a:r>
              <a:rPr lang="el-GR" sz="2000" b="1" dirty="0" smtClean="0"/>
              <a:t>……..</a:t>
            </a:r>
            <a:r>
              <a:rPr lang="en-US" sz="2000" b="1" dirty="0" smtClean="0"/>
              <a:t>Physicians tend to prescribe 5-ARIs mainly to elderly patients with hypertension based on the consideration that they are sexually inactive(or less active</a:t>
            </a:r>
            <a:r>
              <a:rPr lang="el-GR" sz="2000" b="1" dirty="0" smtClean="0"/>
              <a:t>)</a:t>
            </a:r>
            <a:r>
              <a:rPr lang="en-US" sz="2000" b="1" dirty="0" smtClean="0"/>
              <a:t>….</a:t>
            </a:r>
            <a:endParaRPr lang="el-GR" sz="2000" b="1" dirty="0"/>
          </a:p>
        </p:txBody>
      </p:sp>
      <p:sp>
        <p:nvSpPr>
          <p:cNvPr id="16" name="15 - TextBox"/>
          <p:cNvSpPr txBox="1"/>
          <p:nvPr/>
        </p:nvSpPr>
        <p:spPr>
          <a:xfrm>
            <a:off x="0" y="3857628"/>
            <a:ext cx="1128579" cy="369332"/>
          </a:xfrm>
          <a:prstGeom prst="rect">
            <a:avLst/>
          </a:prstGeom>
          <a:noFill/>
        </p:spPr>
        <p:txBody>
          <a:bodyPr wrap="none" rtlCol="0">
            <a:spAutoFit/>
          </a:bodyPr>
          <a:lstStyle/>
          <a:p>
            <a:r>
              <a:rPr lang="el-GR" dirty="0" smtClean="0"/>
              <a:t>Συζήτηση</a:t>
            </a:r>
            <a:r>
              <a:rPr lang="en-US" dirty="0" smtClean="0"/>
              <a:t> </a:t>
            </a:r>
            <a:endParaRPr lang="el-GR" dirty="0"/>
          </a:p>
        </p:txBody>
      </p:sp>
      <p:sp>
        <p:nvSpPr>
          <p:cNvPr id="17" name="16 - TextBox"/>
          <p:cNvSpPr txBox="1"/>
          <p:nvPr/>
        </p:nvSpPr>
        <p:spPr>
          <a:xfrm>
            <a:off x="571472" y="5929330"/>
            <a:ext cx="8215370" cy="707886"/>
          </a:xfrm>
          <a:prstGeom prst="rect">
            <a:avLst/>
          </a:prstGeom>
          <a:noFill/>
        </p:spPr>
        <p:txBody>
          <a:bodyPr wrap="square" rtlCol="0">
            <a:spAutoFit/>
          </a:bodyPr>
          <a:lstStyle/>
          <a:p>
            <a:r>
              <a:rPr lang="en-US" sz="2000" b="1" dirty="0" smtClean="0"/>
              <a:t>……..Overestimate the number of their patients with BPH –LUTS that experienced sexual dysfunction as a result of BPH –LUTS medications……..</a:t>
            </a:r>
            <a:endParaRPr lang="el-GR" sz="2000" b="1" dirty="0"/>
          </a:p>
        </p:txBody>
      </p:sp>
      <p:sp>
        <p:nvSpPr>
          <p:cNvPr id="18" name="17 - Σύννεφο"/>
          <p:cNvSpPr/>
          <p:nvPr/>
        </p:nvSpPr>
        <p:spPr>
          <a:xfrm>
            <a:off x="928662" y="5214950"/>
            <a:ext cx="1357322" cy="64294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72,8 </a:t>
            </a:r>
            <a:r>
              <a:rPr lang="el-GR" dirty="0" smtClean="0"/>
              <a:t>ετών</a:t>
            </a:r>
            <a:endParaRPr lang="el-GR" dirty="0"/>
          </a:p>
        </p:txBody>
      </p:sp>
      <p:sp>
        <p:nvSpPr>
          <p:cNvPr id="19" name="18 - Σύννεφο"/>
          <p:cNvSpPr/>
          <p:nvPr/>
        </p:nvSpPr>
        <p:spPr>
          <a:xfrm>
            <a:off x="6072198" y="5000636"/>
            <a:ext cx="2286016" cy="85725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Σακχαρώδης διαβήτης </a:t>
            </a:r>
            <a:r>
              <a:rPr lang="en-US" dirty="0" smtClean="0"/>
              <a:t>: 23,5%</a:t>
            </a:r>
            <a:endParaRPr lang="el-GR" dirty="0"/>
          </a:p>
        </p:txBody>
      </p:sp>
      <p:sp>
        <p:nvSpPr>
          <p:cNvPr id="20" name="19 - Σύννεφο"/>
          <p:cNvSpPr/>
          <p:nvPr/>
        </p:nvSpPr>
        <p:spPr>
          <a:xfrm>
            <a:off x="3071802" y="4929198"/>
            <a:ext cx="2214578"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Υπέρταση </a:t>
            </a:r>
            <a:r>
              <a:rPr lang="en-US" dirty="0" smtClean="0"/>
              <a:t>: 67,2%</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amond(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64305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b="1" dirty="0" smtClean="0">
                <a:solidFill>
                  <a:schemeClr val="bg1"/>
                </a:solidFill>
              </a:rPr>
              <a:t/>
            </a:r>
            <a:br>
              <a:rPr lang="en-US" sz="1800" b="1" dirty="0" smtClean="0">
                <a:solidFill>
                  <a:schemeClr val="bg1"/>
                </a:solidFill>
              </a:rPr>
            </a:br>
            <a:r>
              <a:rPr lang="en-US" sz="1800" b="1" dirty="0" smtClean="0">
                <a:solidFill>
                  <a:schemeClr val="tx1"/>
                </a:solidFill>
              </a:rPr>
              <a:t>Roehrborn CG</a:t>
            </a:r>
            <a:r>
              <a:rPr lang="en-US" sz="1800" b="1" baseline="30000" dirty="0" smtClean="0">
                <a:solidFill>
                  <a:schemeClr val="tx1"/>
                </a:solidFill>
              </a:rPr>
              <a:t>1</a:t>
            </a:r>
            <a:r>
              <a:rPr lang="en-US" sz="1800" b="1" dirty="0" smtClean="0">
                <a:solidFill>
                  <a:schemeClr val="tx1"/>
                </a:solidFill>
              </a:rPr>
              <a:t>, </a:t>
            </a:r>
            <a:r>
              <a:rPr lang="en-US" sz="1800" b="1" dirty="0" err="1" smtClean="0">
                <a:solidFill>
                  <a:schemeClr val="tx1"/>
                </a:solidFill>
              </a:rPr>
              <a:t>Casabé</a:t>
            </a:r>
            <a:r>
              <a:rPr lang="en-US" sz="1800" b="1" dirty="0" smtClean="0">
                <a:solidFill>
                  <a:schemeClr val="tx1"/>
                </a:solidFill>
              </a:rPr>
              <a:t> A, </a:t>
            </a:r>
            <a:r>
              <a:rPr lang="en-US" sz="1800" b="1" dirty="0" err="1" smtClean="0">
                <a:solidFill>
                  <a:schemeClr val="tx1"/>
                </a:solidFill>
              </a:rPr>
              <a:t>Glina</a:t>
            </a:r>
            <a:r>
              <a:rPr lang="en-US" sz="1800" b="1" dirty="0" smtClean="0">
                <a:solidFill>
                  <a:schemeClr val="tx1"/>
                </a:solidFill>
              </a:rPr>
              <a:t> S, </a:t>
            </a:r>
            <a:r>
              <a:rPr lang="en-US" sz="1800" b="1" dirty="0" err="1" smtClean="0">
                <a:solidFill>
                  <a:schemeClr val="tx1"/>
                </a:solidFill>
              </a:rPr>
              <a:t>Sorsaburu</a:t>
            </a:r>
            <a:r>
              <a:rPr lang="en-US" sz="1800" b="1" dirty="0" smtClean="0">
                <a:solidFill>
                  <a:schemeClr val="tx1"/>
                </a:solidFill>
              </a:rPr>
              <a:t> S, </a:t>
            </a:r>
            <a:r>
              <a:rPr lang="en-US" sz="1800" b="1" dirty="0" err="1" smtClean="0">
                <a:solidFill>
                  <a:schemeClr val="tx1"/>
                </a:solidFill>
              </a:rPr>
              <a:t>Henneges</a:t>
            </a:r>
            <a:r>
              <a:rPr lang="en-US" sz="1800" b="1" dirty="0" smtClean="0">
                <a:solidFill>
                  <a:schemeClr val="tx1"/>
                </a:solidFill>
              </a:rPr>
              <a:t> C, </a:t>
            </a:r>
            <a:r>
              <a:rPr lang="en-US" sz="1800" b="1" dirty="0" err="1" smtClean="0">
                <a:solidFill>
                  <a:schemeClr val="tx1"/>
                </a:solidFill>
              </a:rPr>
              <a:t>Viktrup</a:t>
            </a:r>
            <a:r>
              <a:rPr lang="en-US" sz="1800" b="1" dirty="0" smtClean="0">
                <a:solidFill>
                  <a:schemeClr val="tx1"/>
                </a:solidFill>
              </a:rPr>
              <a:t> </a:t>
            </a:r>
            <a:br>
              <a:rPr lang="en-US" sz="1800" b="1" dirty="0" smtClean="0">
                <a:solidFill>
                  <a:schemeClr val="tx1"/>
                </a:solidFill>
              </a:rPr>
            </a:br>
            <a:r>
              <a:rPr lang="en-US" sz="1800" b="1" dirty="0" smtClean="0">
                <a:solidFill>
                  <a:schemeClr val="tx1"/>
                </a:solidFill>
              </a:rPr>
              <a:t>Treatment satisfaction and clinically meaningful symptom improvement in men with lower urinary tract symptoms an</a:t>
            </a:r>
            <a:r>
              <a:rPr lang="en-US" sz="1800" b="1" dirty="0" smtClean="0"/>
              <a:t>d prostatic enlargement secondary to benign prostatic hyperplasia: Secondary results from a 6-month, randomized, double-blind study comparing </a:t>
            </a:r>
            <a:r>
              <a:rPr lang="en-US" sz="1800" b="1" dirty="0" err="1" smtClean="0"/>
              <a:t>finasteride</a:t>
            </a:r>
            <a:r>
              <a:rPr lang="en-US" sz="1800" b="1" dirty="0" smtClean="0"/>
              <a:t> plus </a:t>
            </a:r>
            <a:r>
              <a:rPr lang="en-US" sz="1800" b="1" dirty="0" err="1" smtClean="0"/>
              <a:t>tadalafil</a:t>
            </a:r>
            <a:r>
              <a:rPr lang="en-US" sz="1800" b="1" dirty="0" smtClean="0"/>
              <a:t> with </a:t>
            </a:r>
            <a:r>
              <a:rPr lang="en-US" sz="1800" b="1" dirty="0" err="1" smtClean="0"/>
              <a:t>finasteride</a:t>
            </a:r>
            <a:r>
              <a:rPr lang="en-US" sz="1800" b="1" dirty="0" smtClean="0"/>
              <a:t> plus placebo. </a:t>
            </a:r>
            <a:r>
              <a:rPr lang="en-US" sz="1800" b="1" dirty="0" smtClean="0">
                <a:solidFill>
                  <a:srgbClr val="C00000"/>
                </a:solidFill>
              </a:rPr>
              <a:t>Int. J. Urol. 2015 Mar 31.</a:t>
            </a:r>
            <a:r>
              <a:rPr lang="el-GR" sz="1800" b="1" dirty="0" smtClean="0"/>
              <a:t/>
            </a:r>
            <a:br>
              <a:rPr lang="el-GR" sz="1800" b="1" dirty="0" smtClean="0"/>
            </a:br>
            <a:endParaRPr lang="el-GR" sz="1800" dirty="0"/>
          </a:p>
        </p:txBody>
      </p:sp>
      <p:sp>
        <p:nvSpPr>
          <p:cNvPr id="5" name="4 - Θέση περιεχομένου"/>
          <p:cNvSpPr>
            <a:spLocks noGrp="1"/>
          </p:cNvSpPr>
          <p:nvPr>
            <p:ph sz="half" idx="2"/>
          </p:nvPr>
        </p:nvSpPr>
        <p:spPr>
          <a:xfrm>
            <a:off x="1428728" y="2143116"/>
            <a:ext cx="6543692" cy="3071834"/>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dirty="0" smtClean="0"/>
              <a:t>≥45 </a:t>
            </a:r>
            <a:r>
              <a:rPr lang="el-GR" dirty="0" smtClean="0"/>
              <a:t>ετών</a:t>
            </a:r>
            <a:endParaRPr lang="en-US" dirty="0" smtClean="0"/>
          </a:p>
          <a:p>
            <a:pPr algn="ctr"/>
            <a:r>
              <a:rPr lang="en-US" dirty="0" smtClean="0"/>
              <a:t>IPSS ≥ 13 </a:t>
            </a:r>
          </a:p>
          <a:p>
            <a:pPr algn="ctr"/>
            <a:r>
              <a:rPr lang="el-GR" dirty="0" smtClean="0"/>
              <a:t>Όγκος προστάτη </a:t>
            </a:r>
            <a:r>
              <a:rPr lang="en-US" dirty="0" smtClean="0"/>
              <a:t>≥30 ml</a:t>
            </a:r>
            <a:endParaRPr lang="el-GR" dirty="0" smtClean="0"/>
          </a:p>
          <a:p>
            <a:pPr algn="ctr">
              <a:buNone/>
            </a:pPr>
            <a:endParaRPr lang="en-US" dirty="0" smtClean="0"/>
          </a:p>
          <a:p>
            <a:pPr algn="ctr"/>
            <a:r>
              <a:rPr lang="en-US" dirty="0" smtClean="0"/>
              <a:t>350 placebo/</a:t>
            </a:r>
            <a:r>
              <a:rPr lang="en-US" dirty="0" err="1" smtClean="0"/>
              <a:t>finasteride</a:t>
            </a:r>
            <a:r>
              <a:rPr lang="en-US" dirty="0" smtClean="0"/>
              <a:t> </a:t>
            </a:r>
          </a:p>
          <a:p>
            <a:pPr algn="ctr"/>
            <a:r>
              <a:rPr lang="en-US" dirty="0" smtClean="0"/>
              <a:t>345 </a:t>
            </a:r>
            <a:r>
              <a:rPr lang="en-US" dirty="0" err="1" smtClean="0"/>
              <a:t>tadalafil</a:t>
            </a:r>
            <a:r>
              <a:rPr lang="en-US" dirty="0" smtClean="0"/>
              <a:t>/</a:t>
            </a:r>
            <a:r>
              <a:rPr lang="en-US" dirty="0" err="1" smtClean="0"/>
              <a:t>finasteride</a:t>
            </a:r>
            <a:endParaRPr lang="el-GR" dirty="0" smtClean="0"/>
          </a:p>
          <a:p>
            <a:pPr algn="ctr"/>
            <a:endParaRPr lang="el-GR" dirty="0" smtClean="0"/>
          </a:p>
          <a:p>
            <a:pPr algn="ctr"/>
            <a:endParaRPr lang="el-GR" dirty="0"/>
          </a:p>
        </p:txBody>
      </p:sp>
      <p:sp>
        <p:nvSpPr>
          <p:cNvPr id="11" name="10 - TextBox"/>
          <p:cNvSpPr txBox="1"/>
          <p:nvPr/>
        </p:nvSpPr>
        <p:spPr>
          <a:xfrm>
            <a:off x="785786" y="5500702"/>
            <a:ext cx="2496453" cy="369332"/>
          </a:xfrm>
          <a:prstGeom prst="rect">
            <a:avLst/>
          </a:prstGeom>
          <a:noFill/>
        </p:spPr>
        <p:txBody>
          <a:bodyPr wrap="none" rtlCol="0">
            <a:spAutoFit/>
          </a:bodyPr>
          <a:lstStyle/>
          <a:p>
            <a:r>
              <a:rPr lang="el-GR" b="1" dirty="0" smtClean="0"/>
              <a:t>ΠΡΩΤΑΡΧΙΚΟΣ ΣΚΟΠΟΣ </a:t>
            </a:r>
            <a:r>
              <a:rPr lang="en-US" b="1" dirty="0" smtClean="0"/>
              <a:t>:</a:t>
            </a:r>
            <a:endParaRPr lang="el-GR" b="1" dirty="0"/>
          </a:p>
        </p:txBody>
      </p:sp>
      <p:sp>
        <p:nvSpPr>
          <p:cNvPr id="12" name="11 - TextBox"/>
          <p:cNvSpPr txBox="1"/>
          <p:nvPr/>
        </p:nvSpPr>
        <p:spPr>
          <a:xfrm>
            <a:off x="3143240" y="5357826"/>
            <a:ext cx="4870051" cy="369332"/>
          </a:xfrm>
          <a:prstGeom prst="rect">
            <a:avLst/>
          </a:prstGeom>
          <a:noFill/>
        </p:spPr>
        <p:txBody>
          <a:bodyPr wrap="none" rtlCol="0">
            <a:spAutoFit/>
          </a:bodyPr>
          <a:lstStyle/>
          <a:p>
            <a:r>
              <a:rPr lang="el-GR" b="1" dirty="0" smtClean="0"/>
              <a:t>ΠΟΣΟΣΤΟ ΑΣΘΕΝΩΝ ΜΕ ΒΕΛΤΙΩΣΗ </a:t>
            </a:r>
            <a:r>
              <a:rPr lang="en-US" b="1" dirty="0" smtClean="0"/>
              <a:t>IPSS score </a:t>
            </a:r>
            <a:r>
              <a:rPr lang="el-GR" b="1" dirty="0" smtClean="0"/>
              <a:t>≥ 3</a:t>
            </a:r>
            <a:endParaRPr lang="el-GR" b="1" dirty="0"/>
          </a:p>
        </p:txBody>
      </p:sp>
      <p:sp>
        <p:nvSpPr>
          <p:cNvPr id="13" name="12 - TextBox"/>
          <p:cNvSpPr txBox="1"/>
          <p:nvPr/>
        </p:nvSpPr>
        <p:spPr>
          <a:xfrm>
            <a:off x="3143240" y="5715016"/>
            <a:ext cx="5286412" cy="369332"/>
          </a:xfrm>
          <a:prstGeom prst="rect">
            <a:avLst/>
          </a:prstGeom>
          <a:noFill/>
        </p:spPr>
        <p:txBody>
          <a:bodyPr wrap="square" rtlCol="0">
            <a:spAutoFit/>
          </a:bodyPr>
          <a:lstStyle/>
          <a:p>
            <a:r>
              <a:rPr lang="el-GR" b="1" dirty="0" smtClean="0"/>
              <a:t>ΠΟΣΟΣΤΟ ΑΣΘΕΝΩΝ ΜΕ ΒΕΛΤΙΩΣΗ </a:t>
            </a:r>
            <a:r>
              <a:rPr lang="en-US" b="1" dirty="0" smtClean="0"/>
              <a:t>IPSS score </a:t>
            </a:r>
            <a:r>
              <a:rPr lang="el-GR" b="1" dirty="0" smtClean="0"/>
              <a:t>≥ 25%</a:t>
            </a:r>
          </a:p>
        </p:txBody>
      </p:sp>
      <p:sp>
        <p:nvSpPr>
          <p:cNvPr id="14" name="13 - TextBox"/>
          <p:cNvSpPr txBox="1"/>
          <p:nvPr/>
        </p:nvSpPr>
        <p:spPr>
          <a:xfrm>
            <a:off x="2928926" y="1714488"/>
            <a:ext cx="3798797" cy="369332"/>
          </a:xfrm>
          <a:prstGeom prst="rect">
            <a:avLst/>
          </a:prstGeom>
        </p:spPr>
        <p:style>
          <a:lnRef idx="0">
            <a:scrgbClr r="0" g="0" b="0"/>
          </a:lnRef>
          <a:fillRef idx="1002">
            <a:schemeClr val="lt1"/>
          </a:fillRef>
          <a:effectRef idx="0">
            <a:scrgbClr r="0" g="0" b="0"/>
          </a:effectRef>
          <a:fontRef idx="major"/>
        </p:style>
        <p:txBody>
          <a:bodyPr wrap="none" rtlCol="0">
            <a:spAutoFit/>
          </a:bodyPr>
          <a:lstStyle/>
          <a:p>
            <a:r>
              <a:rPr lang="el-GR" dirty="0" smtClean="0"/>
              <a:t>Διεθνής τυχαιοποιημένη διπλή τυφλή </a:t>
            </a:r>
            <a:endParaRPr lang="el-GR" dirty="0"/>
          </a:p>
        </p:txBody>
      </p:sp>
      <p:sp>
        <p:nvSpPr>
          <p:cNvPr id="8" name="7 - TextBox"/>
          <p:cNvSpPr txBox="1"/>
          <p:nvPr/>
        </p:nvSpPr>
        <p:spPr>
          <a:xfrm>
            <a:off x="3143240" y="6072206"/>
            <a:ext cx="5826852" cy="369332"/>
          </a:xfrm>
          <a:prstGeom prst="rect">
            <a:avLst/>
          </a:prstGeom>
          <a:noFill/>
        </p:spPr>
        <p:txBody>
          <a:bodyPr wrap="none" rtlCol="0">
            <a:spAutoFit/>
          </a:bodyPr>
          <a:lstStyle/>
          <a:p>
            <a:r>
              <a:rPr lang="el-GR" b="1" dirty="0" smtClean="0"/>
              <a:t>Ικανοποίηση ασθενών από την θεραπεία για τα </a:t>
            </a:r>
            <a:r>
              <a:rPr lang="en-US" b="1" dirty="0" smtClean="0"/>
              <a:t>male LUTS</a:t>
            </a:r>
            <a:endParaRPr lang="el-GR"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b="1" dirty="0" smtClean="0"/>
              <a:t>Roehrborn CG</a:t>
            </a:r>
            <a:r>
              <a:rPr lang="en-US" sz="1800" b="1" baseline="30000" dirty="0" smtClean="0"/>
              <a:t>1</a:t>
            </a:r>
            <a:r>
              <a:rPr lang="en-US" sz="1800" b="1" dirty="0" smtClean="0"/>
              <a:t>, </a:t>
            </a:r>
            <a:r>
              <a:rPr lang="en-US" sz="1800" b="1" dirty="0" err="1" smtClean="0"/>
              <a:t>Casabé</a:t>
            </a:r>
            <a:r>
              <a:rPr lang="en-US" sz="1800" b="1" dirty="0" smtClean="0"/>
              <a:t> A, </a:t>
            </a:r>
            <a:r>
              <a:rPr lang="en-US" sz="1800" b="1" dirty="0" err="1" smtClean="0"/>
              <a:t>Glina</a:t>
            </a:r>
            <a:r>
              <a:rPr lang="en-US" sz="1800" b="1" dirty="0" smtClean="0"/>
              <a:t> S, </a:t>
            </a:r>
            <a:r>
              <a:rPr lang="en-US" sz="1800" b="1" dirty="0" err="1" smtClean="0"/>
              <a:t>Sorsaburu</a:t>
            </a:r>
            <a:r>
              <a:rPr lang="en-US" sz="1800" b="1" dirty="0" smtClean="0"/>
              <a:t> S, </a:t>
            </a:r>
            <a:r>
              <a:rPr lang="en-US" sz="1800" b="1" dirty="0" err="1" smtClean="0"/>
              <a:t>Henneges</a:t>
            </a:r>
            <a:r>
              <a:rPr lang="en-US" sz="1800" b="1" dirty="0" smtClean="0"/>
              <a:t> C, </a:t>
            </a:r>
            <a:r>
              <a:rPr lang="en-US" sz="1800" b="1" dirty="0" err="1" smtClean="0"/>
              <a:t>Viktrup</a:t>
            </a:r>
            <a:r>
              <a:rPr lang="en-US" sz="1800" b="1" dirty="0" smtClean="0"/>
              <a:t> </a:t>
            </a:r>
            <a:r>
              <a:rPr lang="en-US" sz="1800" b="1" dirty="0" smtClean="0">
                <a:solidFill>
                  <a:schemeClr val="bg1"/>
                </a:solidFill>
              </a:rPr>
              <a:t/>
            </a:r>
            <a:br>
              <a:rPr lang="en-US" sz="1800" b="1" dirty="0" smtClean="0">
                <a:solidFill>
                  <a:schemeClr val="bg1"/>
                </a:solidFill>
              </a:rPr>
            </a:br>
            <a:r>
              <a:rPr lang="en-US" sz="1800" b="1" u="sng" dirty="0" smtClean="0">
                <a:hlinkClick r:id="rId2"/>
              </a:rPr>
              <a:t>L</a:t>
            </a:r>
            <a:r>
              <a:rPr lang="en-US" sz="1800" b="1" dirty="0" smtClean="0"/>
              <a:t>Treatment satisfaction and clinically meaningful symptom improvement in men with lower urinary tract symptoms and prostatic enlargement secondary to benign prostatic hyperplasia: Secondary results from a 6-month, randomized, double-blind study comparing </a:t>
            </a:r>
            <a:r>
              <a:rPr lang="en-US" sz="1800" b="1" dirty="0" err="1" smtClean="0"/>
              <a:t>finasteride</a:t>
            </a:r>
            <a:r>
              <a:rPr lang="en-US" sz="1800" b="1" dirty="0" smtClean="0"/>
              <a:t> plus </a:t>
            </a:r>
            <a:r>
              <a:rPr lang="en-US" sz="1800" b="1" dirty="0" err="1" smtClean="0"/>
              <a:t>tadalafil</a:t>
            </a:r>
            <a:r>
              <a:rPr lang="en-US" sz="1800" b="1" dirty="0" smtClean="0"/>
              <a:t> with </a:t>
            </a:r>
            <a:r>
              <a:rPr lang="en-US" sz="1800" b="1" dirty="0" err="1" smtClean="0"/>
              <a:t>finasteride</a:t>
            </a:r>
            <a:r>
              <a:rPr lang="en-US" sz="1800" b="1" dirty="0" smtClean="0"/>
              <a:t> plus placebo. </a:t>
            </a:r>
            <a:r>
              <a:rPr lang="en-US" sz="1800" b="1" dirty="0" smtClean="0">
                <a:solidFill>
                  <a:srgbClr val="C00000"/>
                </a:solidFill>
              </a:rPr>
              <a:t>Int. J. Urol. 2015 Mar 31.</a:t>
            </a:r>
            <a:endParaRPr lang="el-GR" sz="1800" dirty="0">
              <a:solidFill>
                <a:srgbClr val="C00000"/>
              </a:solidFill>
            </a:endParaRPr>
          </a:p>
        </p:txBody>
      </p:sp>
      <p:sp>
        <p:nvSpPr>
          <p:cNvPr id="3" name="2 - Θέση κειμένου"/>
          <p:cNvSpPr>
            <a:spLocks noGrp="1"/>
          </p:cNvSpPr>
          <p:nvPr>
            <p:ph type="body" idx="1"/>
          </p:nvPr>
        </p:nvSpPr>
        <p:spPr>
          <a:xfrm>
            <a:off x="428596" y="1357298"/>
            <a:ext cx="4040188" cy="639762"/>
          </a:xfrm>
        </p:spPr>
        <p:txBody>
          <a:bodyPr/>
          <a:lstStyle/>
          <a:p>
            <a:pPr algn="ctr"/>
            <a:r>
              <a:rPr lang="en-US" dirty="0" smtClean="0"/>
              <a:t>IPSS improvement ≥ 3</a:t>
            </a:r>
            <a:endParaRPr lang="el-GR" dirty="0"/>
          </a:p>
        </p:txBody>
      </p:sp>
      <p:sp>
        <p:nvSpPr>
          <p:cNvPr id="5" name="4 - Θέση κειμένου"/>
          <p:cNvSpPr>
            <a:spLocks noGrp="1"/>
          </p:cNvSpPr>
          <p:nvPr>
            <p:ph type="body" sz="quarter" idx="3"/>
          </p:nvPr>
        </p:nvSpPr>
        <p:spPr>
          <a:xfrm>
            <a:off x="4857752" y="1357298"/>
            <a:ext cx="4041775" cy="639762"/>
          </a:xfrm>
        </p:spPr>
        <p:txBody>
          <a:bodyPr/>
          <a:lstStyle/>
          <a:p>
            <a:pPr algn="ctr"/>
            <a:r>
              <a:rPr lang="en-US" dirty="0" smtClean="0"/>
              <a:t>IPSS improvement ≥25%</a:t>
            </a:r>
            <a:endParaRPr lang="el-GR" dirty="0"/>
          </a:p>
        </p:txBody>
      </p:sp>
      <p:graphicFrame>
        <p:nvGraphicFramePr>
          <p:cNvPr id="7" name="3 - Γράφημα"/>
          <p:cNvGraphicFramePr>
            <a:graphicFrameLocks noGrp="1"/>
          </p:cNvGraphicFramePr>
          <p:nvPr>
            <p:ph sz="half" idx="2"/>
          </p:nvPr>
        </p:nvGraphicFramePr>
        <p:xfrm>
          <a:off x="0" y="2000240"/>
          <a:ext cx="4643438" cy="4857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4 - Γράφημα"/>
          <p:cNvGraphicFramePr>
            <a:graphicFrameLocks noGrp="1"/>
          </p:cNvGraphicFramePr>
          <p:nvPr>
            <p:ph sz="quarter" idx="4"/>
          </p:nvPr>
        </p:nvGraphicFramePr>
        <p:xfrm>
          <a:off x="4645025" y="2000240"/>
          <a:ext cx="4498975" cy="48577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457200" y="274638"/>
            <a:ext cx="8229600" cy="1939916"/>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b="1" dirty="0" err="1" smtClean="0"/>
              <a:t>Roehrborn</a:t>
            </a:r>
            <a:r>
              <a:rPr lang="en-US" sz="1800" b="1" dirty="0" smtClean="0"/>
              <a:t> CG</a:t>
            </a:r>
            <a:r>
              <a:rPr lang="en-US" sz="1800" b="1" baseline="30000" dirty="0" smtClean="0"/>
              <a:t>1</a:t>
            </a:r>
            <a:r>
              <a:rPr lang="en-US" sz="1800" b="1" dirty="0" smtClean="0"/>
              <a:t>, </a:t>
            </a:r>
            <a:r>
              <a:rPr lang="en-US" sz="1800" b="1" dirty="0" err="1" smtClean="0"/>
              <a:t>Casabé</a:t>
            </a:r>
            <a:r>
              <a:rPr lang="en-US" sz="1800" b="1" dirty="0" smtClean="0"/>
              <a:t> A, </a:t>
            </a:r>
            <a:r>
              <a:rPr lang="en-US" sz="1800" b="1" dirty="0" err="1" smtClean="0"/>
              <a:t>Glina</a:t>
            </a:r>
            <a:r>
              <a:rPr lang="en-US" sz="1800" b="1" dirty="0" smtClean="0"/>
              <a:t> S, </a:t>
            </a:r>
            <a:r>
              <a:rPr lang="en-US" sz="1800" b="1" dirty="0" err="1" smtClean="0"/>
              <a:t>Sorsaburu</a:t>
            </a:r>
            <a:r>
              <a:rPr lang="en-US" sz="1800" b="1" dirty="0" smtClean="0"/>
              <a:t> S, </a:t>
            </a:r>
            <a:r>
              <a:rPr lang="en-US" sz="1800" b="1" dirty="0" err="1" smtClean="0"/>
              <a:t>Henneges</a:t>
            </a:r>
            <a:r>
              <a:rPr lang="en-US" sz="1800" b="1" dirty="0" smtClean="0"/>
              <a:t> C, </a:t>
            </a:r>
            <a:r>
              <a:rPr lang="en-US" sz="1800" b="1" dirty="0" err="1" smtClean="0"/>
              <a:t>Viktrup</a:t>
            </a:r>
            <a:r>
              <a:rPr lang="en-US" sz="1800" b="1" dirty="0" smtClean="0"/>
              <a:t> </a:t>
            </a:r>
            <a:br>
              <a:rPr lang="en-US" sz="1800" b="1" dirty="0" smtClean="0"/>
            </a:br>
            <a:r>
              <a:rPr lang="en-US" sz="1800" b="1" dirty="0" smtClean="0"/>
              <a:t>Treatment satisfaction and clinically meaningful symptom improvement in men with lower urinary tract symptoms and prostatic enlargement secondary to benign prostatic hyperplasia: Secondary results from a 6-month, randomized, double-blind study comparing </a:t>
            </a:r>
            <a:r>
              <a:rPr lang="en-US" sz="1800" b="1" dirty="0" err="1" smtClean="0"/>
              <a:t>finasteride</a:t>
            </a:r>
            <a:r>
              <a:rPr lang="en-US" sz="1800" b="1" dirty="0" smtClean="0"/>
              <a:t> plus </a:t>
            </a:r>
            <a:r>
              <a:rPr lang="en-US" sz="1800" b="1" dirty="0" err="1" smtClean="0"/>
              <a:t>tadalafil</a:t>
            </a:r>
            <a:r>
              <a:rPr lang="en-US" sz="1800" b="1" dirty="0" smtClean="0"/>
              <a:t> with </a:t>
            </a:r>
            <a:r>
              <a:rPr lang="en-US" sz="1800" b="1" dirty="0" err="1" smtClean="0"/>
              <a:t>finasteride</a:t>
            </a:r>
            <a:r>
              <a:rPr lang="en-US" sz="1800" b="1" dirty="0" smtClean="0"/>
              <a:t> plus placebo. </a:t>
            </a:r>
            <a:r>
              <a:rPr lang="en-US" sz="1800" b="1" dirty="0" smtClean="0">
                <a:solidFill>
                  <a:srgbClr val="C00000"/>
                </a:solidFill>
              </a:rPr>
              <a:t>Int. J. Urol. 2015 Mar 31.</a:t>
            </a:r>
            <a:r>
              <a:rPr lang="el-GR" sz="1800" b="1" dirty="0" smtClean="0"/>
              <a:t/>
            </a:r>
            <a:br>
              <a:rPr lang="el-GR" sz="1800" b="1" dirty="0" smtClean="0"/>
            </a:br>
            <a:endParaRPr lang="el-GR" sz="1800" dirty="0"/>
          </a:p>
        </p:txBody>
      </p:sp>
      <p:pic>
        <p:nvPicPr>
          <p:cNvPr id="1026" name="Picture 2"/>
          <p:cNvPicPr>
            <a:picLocks noGrp="1" noChangeAspect="1" noChangeArrowheads="1"/>
          </p:cNvPicPr>
          <p:nvPr>
            <p:ph idx="1"/>
          </p:nvPr>
        </p:nvPicPr>
        <p:blipFill>
          <a:blip r:embed="rId2"/>
          <a:srcRect/>
          <a:stretch>
            <a:fillRect/>
          </a:stretch>
        </p:blipFill>
        <p:spPr bwMode="auto">
          <a:xfrm>
            <a:off x="928662" y="2285992"/>
            <a:ext cx="7500990" cy="4286280"/>
          </a:xfrm>
          <a:prstGeom prst="rect">
            <a:avLst/>
          </a:prstGeom>
          <a:noFill/>
          <a:ln w="9525">
            <a:noFill/>
            <a:miter lim="800000"/>
            <a:headEnd/>
            <a:tailEnd/>
          </a:ln>
          <a:effectLst/>
        </p:spPr>
      </p:pic>
      <p:cxnSp>
        <p:nvCxnSpPr>
          <p:cNvPr id="11" name="10 - Ευθεία γραμμή σύνδεσης"/>
          <p:cNvCxnSpPr/>
          <p:nvPr/>
        </p:nvCxnSpPr>
        <p:spPr>
          <a:xfrm>
            <a:off x="7429520" y="3571876"/>
            <a:ext cx="642942"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12 - Ευθεία γραμμή σύνδεσης"/>
          <p:cNvCxnSpPr/>
          <p:nvPr/>
        </p:nvCxnSpPr>
        <p:spPr>
          <a:xfrm>
            <a:off x="7500958" y="4786322"/>
            <a:ext cx="642942" cy="1588"/>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457200" y="0"/>
            <a:ext cx="8229600" cy="164305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b="1" dirty="0" smtClean="0">
                <a:solidFill>
                  <a:schemeClr val="tx1"/>
                </a:solidFill>
              </a:rPr>
              <a:t>Roehrborn CG</a:t>
            </a:r>
            <a:r>
              <a:rPr lang="en-US" sz="1800" b="1" baseline="30000" dirty="0" smtClean="0">
                <a:solidFill>
                  <a:schemeClr val="tx1"/>
                </a:solidFill>
              </a:rPr>
              <a:t>1</a:t>
            </a:r>
            <a:r>
              <a:rPr lang="en-US" sz="1800" b="1" dirty="0" smtClean="0">
                <a:solidFill>
                  <a:schemeClr val="tx1"/>
                </a:solidFill>
              </a:rPr>
              <a:t>, </a:t>
            </a:r>
            <a:r>
              <a:rPr lang="en-US" sz="1800" b="1" dirty="0" err="1" smtClean="0">
                <a:solidFill>
                  <a:schemeClr val="tx1"/>
                </a:solidFill>
              </a:rPr>
              <a:t>Casabé</a:t>
            </a:r>
            <a:r>
              <a:rPr lang="en-US" sz="1800" b="1" dirty="0" smtClean="0">
                <a:solidFill>
                  <a:schemeClr val="tx1"/>
                </a:solidFill>
              </a:rPr>
              <a:t> A, </a:t>
            </a:r>
            <a:r>
              <a:rPr lang="en-US" sz="1800" b="1" dirty="0" err="1" smtClean="0">
                <a:solidFill>
                  <a:schemeClr val="tx1"/>
                </a:solidFill>
              </a:rPr>
              <a:t>Glina</a:t>
            </a:r>
            <a:r>
              <a:rPr lang="en-US" sz="1800" b="1" dirty="0" smtClean="0">
                <a:solidFill>
                  <a:schemeClr val="tx1"/>
                </a:solidFill>
              </a:rPr>
              <a:t> S, </a:t>
            </a:r>
            <a:r>
              <a:rPr lang="en-US" sz="1800" b="1" dirty="0" err="1" smtClean="0">
                <a:solidFill>
                  <a:schemeClr val="tx1"/>
                </a:solidFill>
              </a:rPr>
              <a:t>Sorsaburu</a:t>
            </a:r>
            <a:r>
              <a:rPr lang="en-US" sz="1800" b="1" dirty="0" smtClean="0">
                <a:solidFill>
                  <a:schemeClr val="tx1"/>
                </a:solidFill>
              </a:rPr>
              <a:t> S, </a:t>
            </a:r>
            <a:r>
              <a:rPr lang="en-US" sz="1800" b="1" dirty="0" err="1" smtClean="0">
                <a:solidFill>
                  <a:schemeClr val="tx1"/>
                </a:solidFill>
              </a:rPr>
              <a:t>Henneges</a:t>
            </a:r>
            <a:r>
              <a:rPr lang="en-US" sz="1800" b="1" dirty="0" smtClean="0">
                <a:solidFill>
                  <a:schemeClr val="tx1"/>
                </a:solidFill>
              </a:rPr>
              <a:t> C, </a:t>
            </a:r>
            <a:r>
              <a:rPr lang="en-US" sz="1800" b="1" dirty="0" err="1" smtClean="0">
                <a:solidFill>
                  <a:schemeClr val="tx1"/>
                </a:solidFill>
              </a:rPr>
              <a:t>Viktrup</a:t>
            </a:r>
            <a:r>
              <a:rPr lang="en-US" sz="1800" b="1" dirty="0" smtClean="0">
                <a:solidFill>
                  <a:schemeClr val="tx1"/>
                </a:solidFill>
              </a:rPr>
              <a:t> </a:t>
            </a:r>
            <a:br>
              <a:rPr lang="en-US" sz="1800" b="1" dirty="0" smtClean="0">
                <a:solidFill>
                  <a:schemeClr val="tx1"/>
                </a:solidFill>
              </a:rPr>
            </a:br>
            <a:r>
              <a:rPr lang="en-US" sz="1800" b="1" dirty="0" smtClean="0"/>
              <a:t>Treatment satisfaction and clinically meaningful symptom improvement in men with lower urinary tract symptoms and prostatic enlargement secondary to benign prostatic hyperplasia: Secondary results from a 6-month, randomized, double-blind study comparing </a:t>
            </a:r>
            <a:r>
              <a:rPr lang="en-US" sz="1800" b="1" dirty="0" err="1" smtClean="0"/>
              <a:t>finasteride</a:t>
            </a:r>
            <a:r>
              <a:rPr lang="en-US" sz="1800" b="1" dirty="0" smtClean="0"/>
              <a:t> plus </a:t>
            </a:r>
            <a:r>
              <a:rPr lang="en-US" sz="1800" b="1" dirty="0" err="1" smtClean="0"/>
              <a:t>tadalafil</a:t>
            </a:r>
            <a:r>
              <a:rPr lang="en-US" sz="1800" b="1" dirty="0" smtClean="0"/>
              <a:t> with </a:t>
            </a:r>
            <a:r>
              <a:rPr lang="en-US" sz="1800" b="1" dirty="0" err="1" smtClean="0"/>
              <a:t>finasteride</a:t>
            </a:r>
            <a:r>
              <a:rPr lang="en-US" sz="1800" b="1" dirty="0" smtClean="0"/>
              <a:t> plus placebo. </a:t>
            </a:r>
            <a:r>
              <a:rPr lang="en-US" sz="1800" b="1" dirty="0" smtClean="0">
                <a:solidFill>
                  <a:srgbClr val="C00000"/>
                </a:solidFill>
              </a:rPr>
              <a:t>Int. J. Urol. 2015 Mar 31.</a:t>
            </a:r>
            <a:endParaRPr lang="el-GR" sz="1800" dirty="0">
              <a:solidFill>
                <a:srgbClr val="C00000"/>
              </a:solidFill>
            </a:endParaRPr>
          </a:p>
        </p:txBody>
      </p:sp>
      <p:sp>
        <p:nvSpPr>
          <p:cNvPr id="8" name="7 - Θέση περιεχομένου"/>
          <p:cNvSpPr>
            <a:spLocks noGrp="1"/>
          </p:cNvSpPr>
          <p:nvPr>
            <p:ph idx="1"/>
          </p:nvPr>
        </p:nvSpPr>
        <p:spPr>
          <a:xfrm>
            <a:off x="428596" y="2714620"/>
            <a:ext cx="8443914" cy="1685924"/>
          </a:xfrm>
        </p:spPr>
        <p:txBody>
          <a:bodyPr>
            <a:normAutofit fontScale="85000" lnSpcReduction="10000"/>
          </a:bodyPr>
          <a:lstStyle/>
          <a:p>
            <a:r>
              <a:rPr lang="el-GR" dirty="0" smtClean="0"/>
              <a:t>Ο συνδυασμός </a:t>
            </a:r>
            <a:r>
              <a:rPr lang="en-US" dirty="0" err="1" smtClean="0"/>
              <a:t>Tadalafil</a:t>
            </a:r>
            <a:r>
              <a:rPr lang="en-US" dirty="0" smtClean="0"/>
              <a:t>/</a:t>
            </a:r>
            <a:r>
              <a:rPr lang="en-US" dirty="0" err="1" smtClean="0"/>
              <a:t>finasteride</a:t>
            </a:r>
            <a:r>
              <a:rPr lang="en-US" dirty="0" smtClean="0"/>
              <a:t> </a:t>
            </a:r>
            <a:r>
              <a:rPr lang="el-GR" dirty="0" smtClean="0"/>
              <a:t>έχει ως αποτέλεσμα την  πιο γρήγορη κλινικά σημαντική βελτίωση των συμπτωμάτων από το ουροποιητικό,  σε σημαντικά μεγαλύτερο αριθμό ασθενών.</a:t>
            </a:r>
            <a:endParaRPr lang="el-GR" dirty="0"/>
          </a:p>
        </p:txBody>
      </p:sp>
      <p:sp>
        <p:nvSpPr>
          <p:cNvPr id="9" name="8 - TextBox"/>
          <p:cNvSpPr txBox="1"/>
          <p:nvPr/>
        </p:nvSpPr>
        <p:spPr>
          <a:xfrm>
            <a:off x="3929058" y="4214818"/>
            <a:ext cx="1372620"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l-GR" sz="2400" dirty="0" smtClean="0"/>
              <a:t>Συζήτηση</a:t>
            </a:r>
            <a:endParaRPr lang="el-GR" sz="2400" dirty="0"/>
          </a:p>
        </p:txBody>
      </p:sp>
      <p:sp>
        <p:nvSpPr>
          <p:cNvPr id="10" name="9 - TextBox"/>
          <p:cNvSpPr txBox="1"/>
          <p:nvPr/>
        </p:nvSpPr>
        <p:spPr>
          <a:xfrm>
            <a:off x="1428728" y="4714884"/>
            <a:ext cx="184731" cy="369332"/>
          </a:xfrm>
          <a:prstGeom prst="rect">
            <a:avLst/>
          </a:prstGeom>
          <a:noFill/>
        </p:spPr>
        <p:txBody>
          <a:bodyPr wrap="none" rtlCol="0">
            <a:spAutoFit/>
          </a:bodyPr>
          <a:lstStyle/>
          <a:p>
            <a:endParaRPr lang="el-GR" dirty="0"/>
          </a:p>
        </p:txBody>
      </p:sp>
      <p:sp>
        <p:nvSpPr>
          <p:cNvPr id="11" name="10 - TextBox"/>
          <p:cNvSpPr txBox="1"/>
          <p:nvPr/>
        </p:nvSpPr>
        <p:spPr>
          <a:xfrm>
            <a:off x="0" y="5143512"/>
            <a:ext cx="9144000"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Font typeface="Wingdings" pitchFamily="2" charset="2"/>
              <a:buChar char="v"/>
            </a:pPr>
            <a:r>
              <a:rPr lang="en-US" sz="2400" dirty="0" err="1" smtClean="0"/>
              <a:t>Tadalafil</a:t>
            </a:r>
            <a:r>
              <a:rPr lang="en-US" sz="2400" dirty="0" smtClean="0"/>
              <a:t> 5 mgr </a:t>
            </a:r>
            <a:r>
              <a:rPr lang="el-GR" sz="2400" dirty="0" smtClean="0"/>
              <a:t> αντί για α </a:t>
            </a:r>
            <a:r>
              <a:rPr lang="el-GR" sz="2400" dirty="0" err="1" smtClean="0"/>
              <a:t>αποκλειστή</a:t>
            </a:r>
            <a:r>
              <a:rPr lang="el-GR" sz="2400" dirty="0" smtClean="0"/>
              <a:t> μαζί με </a:t>
            </a:r>
            <a:r>
              <a:rPr lang="el-GR" sz="2400" dirty="0" err="1" smtClean="0"/>
              <a:t>φιναστερίδη</a:t>
            </a:r>
            <a:r>
              <a:rPr lang="el-GR" sz="2400" dirty="0" smtClean="0"/>
              <a:t>  για </a:t>
            </a:r>
            <a:r>
              <a:rPr lang="en-US" sz="2400" dirty="0" smtClean="0"/>
              <a:t>LUTS</a:t>
            </a:r>
            <a:r>
              <a:rPr lang="el-GR" sz="2400" dirty="0" smtClean="0"/>
              <a:t>?</a:t>
            </a:r>
          </a:p>
          <a:p>
            <a:pPr algn="ctr"/>
            <a:endParaRPr lang="el-GR" sz="2400" dirty="0" smtClean="0"/>
          </a:p>
          <a:p>
            <a:pPr algn="ctr">
              <a:buFont typeface="Wingdings" pitchFamily="2" charset="2"/>
              <a:buChar char="v"/>
            </a:pPr>
            <a:r>
              <a:rPr lang="el-GR" sz="2400" dirty="0" smtClean="0"/>
              <a:t>Διακοπή </a:t>
            </a:r>
            <a:r>
              <a:rPr lang="en-US" sz="2400" dirty="0" err="1" smtClean="0"/>
              <a:t>tadalafil</a:t>
            </a:r>
            <a:r>
              <a:rPr lang="en-US" sz="2400" dirty="0" smtClean="0"/>
              <a:t> </a:t>
            </a:r>
            <a:r>
              <a:rPr lang="el-GR" sz="2400" dirty="0" smtClean="0"/>
              <a:t>μετά 6 μήνες αγωγή με  </a:t>
            </a:r>
            <a:r>
              <a:rPr lang="el-GR" sz="2400" dirty="0" err="1" smtClean="0"/>
              <a:t>φιναστερίδη</a:t>
            </a:r>
            <a:r>
              <a:rPr lang="en-US" sz="2400" dirty="0" smtClean="0"/>
              <a:t> </a:t>
            </a:r>
            <a:r>
              <a:rPr lang="el-GR" sz="2400" dirty="0" smtClean="0"/>
              <a:t>σε άντρες δίχως συνυπάρχουσα </a:t>
            </a:r>
            <a:r>
              <a:rPr lang="en-US" sz="2400" dirty="0" smtClean="0"/>
              <a:t>ED</a:t>
            </a:r>
            <a:r>
              <a:rPr lang="el-GR" sz="2400" dirty="0" smtClean="0"/>
              <a:t>? </a:t>
            </a:r>
            <a:r>
              <a:rPr lang="en-US" sz="2400" dirty="0" smtClean="0"/>
              <a:t> </a:t>
            </a:r>
            <a:endParaRPr lang="el-GR" sz="2400" dirty="0"/>
          </a:p>
        </p:txBody>
      </p:sp>
      <p:sp>
        <p:nvSpPr>
          <p:cNvPr id="12" name="11 - TextBox"/>
          <p:cNvSpPr txBox="1"/>
          <p:nvPr/>
        </p:nvSpPr>
        <p:spPr>
          <a:xfrm rot="20744817">
            <a:off x="23874" y="2381576"/>
            <a:ext cx="140294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smtClean="0"/>
              <a:t>Συμπέρασμα</a:t>
            </a:r>
            <a:endParaRPr lang="el-GR" dirty="0"/>
          </a:p>
        </p:txBody>
      </p:sp>
      <p:sp>
        <p:nvSpPr>
          <p:cNvPr id="13" name="12 - TextBox"/>
          <p:cNvSpPr txBox="1"/>
          <p:nvPr/>
        </p:nvSpPr>
        <p:spPr>
          <a:xfrm>
            <a:off x="2143108" y="4714884"/>
            <a:ext cx="471116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smtClean="0"/>
              <a:t>Σε ασθενείς ΜΕ </a:t>
            </a:r>
            <a:r>
              <a:rPr lang="en-US" dirty="0" smtClean="0"/>
              <a:t>LUTS, </a:t>
            </a:r>
            <a:r>
              <a:rPr lang="el-GR" dirty="0" smtClean="0"/>
              <a:t> ΔΙΧΩΣ συνυπάρχουσα </a:t>
            </a:r>
            <a:r>
              <a:rPr lang="en-US" dirty="0" smtClean="0"/>
              <a:t>ED</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b="1" dirty="0" smtClean="0"/>
              <a:t>Chapple CR</a:t>
            </a:r>
            <a:r>
              <a:rPr lang="en-US" sz="1800" b="1" baseline="30000" dirty="0" smtClean="0"/>
              <a:t>1</a:t>
            </a:r>
            <a:r>
              <a:rPr lang="en-US" sz="1800" b="1" dirty="0" smtClean="0"/>
              <a:t>, </a:t>
            </a:r>
            <a:r>
              <a:rPr lang="en-US" sz="1800" b="1" dirty="0" err="1" smtClean="0"/>
              <a:t>Roehrborn</a:t>
            </a:r>
            <a:r>
              <a:rPr lang="en-US" sz="1800" b="1" dirty="0" smtClean="0"/>
              <a:t> CG</a:t>
            </a:r>
            <a:r>
              <a:rPr lang="en-US" sz="1800" b="1" baseline="30000" dirty="0" smtClean="0"/>
              <a:t>2</a:t>
            </a:r>
            <a:r>
              <a:rPr lang="en-US" sz="1800" b="1" dirty="0" smtClean="0"/>
              <a:t>, </a:t>
            </a:r>
            <a:r>
              <a:rPr lang="en-US" sz="1800" b="1" dirty="0" err="1" smtClean="0"/>
              <a:t>McVary</a:t>
            </a:r>
            <a:r>
              <a:rPr lang="en-US" sz="1800" b="1" dirty="0" smtClean="0"/>
              <a:t> K</a:t>
            </a:r>
            <a:r>
              <a:rPr lang="en-US" sz="1800" b="1" baseline="30000" dirty="0" smtClean="0"/>
              <a:t>3</a:t>
            </a:r>
            <a:r>
              <a:rPr lang="en-US" sz="1800" b="1" dirty="0" smtClean="0"/>
              <a:t>, </a:t>
            </a:r>
            <a:r>
              <a:rPr lang="en-US" sz="1800" b="1" dirty="0" err="1" smtClean="0"/>
              <a:t>Ilo</a:t>
            </a:r>
            <a:r>
              <a:rPr lang="en-US" sz="1800" b="1" dirty="0" smtClean="0"/>
              <a:t> D</a:t>
            </a:r>
            <a:r>
              <a:rPr lang="en-US" sz="1800" b="1" baseline="30000" dirty="0" smtClean="0"/>
              <a:t>4</a:t>
            </a:r>
            <a:r>
              <a:rPr lang="en-US" sz="1800" b="1" dirty="0" smtClean="0"/>
              <a:t>, </a:t>
            </a:r>
            <a:r>
              <a:rPr lang="en-US" sz="1800" b="1" dirty="0" err="1" smtClean="0"/>
              <a:t>Henneges</a:t>
            </a:r>
            <a:r>
              <a:rPr lang="en-US" sz="1800" b="1" dirty="0" smtClean="0"/>
              <a:t> C</a:t>
            </a:r>
            <a:r>
              <a:rPr lang="en-US" sz="1800" b="1" baseline="30000" dirty="0" smtClean="0"/>
              <a:t>5</a:t>
            </a:r>
            <a:r>
              <a:rPr lang="en-US" sz="1800" b="1" dirty="0" smtClean="0"/>
              <a:t>, </a:t>
            </a:r>
            <a:r>
              <a:rPr lang="en-US" sz="1800" b="1" dirty="0" err="1" smtClean="0"/>
              <a:t>Viktrup</a:t>
            </a:r>
            <a:r>
              <a:rPr lang="en-US" sz="1800" b="1" dirty="0" smtClean="0"/>
              <a:t> L</a:t>
            </a:r>
            <a:r>
              <a:rPr lang="en-US" sz="1800" b="1" baseline="30000" dirty="0" smtClean="0"/>
              <a:t>6</a:t>
            </a:r>
            <a:r>
              <a:rPr lang="en-US" sz="1800" b="1" dirty="0" smtClean="0"/>
              <a:t>Effect of </a:t>
            </a:r>
            <a:r>
              <a:rPr lang="en-US" sz="1800" b="1" dirty="0" err="1" smtClean="0"/>
              <a:t>tadalafil</a:t>
            </a:r>
            <a:r>
              <a:rPr lang="en-US" sz="1800" b="1" dirty="0" smtClean="0"/>
              <a:t> on male lower urinary tract symptoms: an integrated analysis of storage and voiding international prostate symptom </a:t>
            </a:r>
            <a:r>
              <a:rPr lang="en-US" sz="1800" b="1" dirty="0" err="1" smtClean="0"/>
              <a:t>subscores</a:t>
            </a:r>
            <a:r>
              <a:rPr lang="en-US" sz="1800" b="1" dirty="0" smtClean="0"/>
              <a:t> from four </a:t>
            </a:r>
            <a:r>
              <a:rPr lang="en-US" sz="1800" b="1" dirty="0" err="1" smtClean="0"/>
              <a:t>randomised</a:t>
            </a:r>
            <a:r>
              <a:rPr lang="en-US" sz="1800" b="1" dirty="0" smtClean="0"/>
              <a:t> controlled trials. </a:t>
            </a:r>
            <a:r>
              <a:rPr lang="en-US" sz="1800" b="1" dirty="0" err="1" smtClean="0">
                <a:solidFill>
                  <a:srgbClr val="C00000"/>
                </a:solidFill>
              </a:rPr>
              <a:t>Eur</a:t>
            </a:r>
            <a:r>
              <a:rPr lang="en-US" sz="1800" b="1" dirty="0" smtClean="0">
                <a:solidFill>
                  <a:srgbClr val="C00000"/>
                </a:solidFill>
              </a:rPr>
              <a:t> Urol. 2015 Jan;67(1):114-22.</a:t>
            </a:r>
            <a:r>
              <a:rPr lang="el-GR" sz="1800" b="1" dirty="0" smtClean="0"/>
              <a:t/>
            </a:r>
            <a:br>
              <a:rPr lang="el-GR" sz="1800" b="1" dirty="0" smtClean="0"/>
            </a:br>
            <a:endParaRPr lang="el-GR" sz="1800" dirty="0"/>
          </a:p>
        </p:txBody>
      </p:sp>
      <p:sp>
        <p:nvSpPr>
          <p:cNvPr id="4" name="3 - Θέση κειμένου"/>
          <p:cNvSpPr>
            <a:spLocks noGrp="1"/>
          </p:cNvSpPr>
          <p:nvPr>
            <p:ph type="body" idx="1"/>
          </p:nvPr>
        </p:nvSpPr>
        <p:spPr/>
        <p:txBody>
          <a:bodyPr/>
          <a:lstStyle/>
          <a:p>
            <a:endParaRPr lang="el-GR"/>
          </a:p>
        </p:txBody>
      </p:sp>
      <p:sp>
        <p:nvSpPr>
          <p:cNvPr id="5" name="4 - Θέση περιεχομένου"/>
          <p:cNvSpPr>
            <a:spLocks noGrp="1"/>
          </p:cNvSpPr>
          <p:nvPr>
            <p:ph sz="half" idx="2"/>
          </p:nvPr>
        </p:nvSpPr>
        <p:spPr/>
        <p:txBody>
          <a:bodyPr/>
          <a:lstStyle/>
          <a:p>
            <a:r>
              <a:rPr lang="en-US" dirty="0" smtClean="0"/>
              <a:t>Post hoc </a:t>
            </a:r>
            <a:r>
              <a:rPr lang="el-GR" dirty="0" smtClean="0"/>
              <a:t> ανάλυση</a:t>
            </a:r>
          </a:p>
          <a:p>
            <a:r>
              <a:rPr lang="el-GR" dirty="0" smtClean="0"/>
              <a:t>4 τυχαιοποιημένες διπλές τυφλές ελεγχόμενες με εικονικό φάρμακο </a:t>
            </a:r>
          </a:p>
          <a:p>
            <a:r>
              <a:rPr lang="el-GR" dirty="0" smtClean="0"/>
              <a:t>3 μήνες διάρκεια αγωγής.</a:t>
            </a:r>
          </a:p>
          <a:p>
            <a:r>
              <a:rPr lang="el-GR" dirty="0" err="1" smtClean="0"/>
              <a:t>Τανταλαφίλη</a:t>
            </a:r>
            <a:r>
              <a:rPr lang="el-GR" dirty="0" smtClean="0"/>
              <a:t> 5 </a:t>
            </a:r>
            <a:r>
              <a:rPr lang="en-US" dirty="0" smtClean="0"/>
              <a:t>mgr/ 24h</a:t>
            </a:r>
            <a:endParaRPr lang="el-GR" dirty="0"/>
          </a:p>
        </p:txBody>
      </p:sp>
      <p:sp>
        <p:nvSpPr>
          <p:cNvPr id="6" name="5 - Θέση κειμένου"/>
          <p:cNvSpPr>
            <a:spLocks noGrp="1"/>
          </p:cNvSpPr>
          <p:nvPr>
            <p:ph type="body" sz="quarter" idx="3"/>
          </p:nvPr>
        </p:nvSpPr>
        <p:spPr/>
        <p:txBody>
          <a:bodyPr/>
          <a:lstStyle/>
          <a:p>
            <a:endParaRPr lang="el-GR"/>
          </a:p>
        </p:txBody>
      </p:sp>
      <p:sp>
        <p:nvSpPr>
          <p:cNvPr id="7" name="6 - Θέση περιεχομένου"/>
          <p:cNvSpPr>
            <a:spLocks noGrp="1"/>
          </p:cNvSpPr>
          <p:nvPr>
            <p:ph sz="quarter" idx="4"/>
          </p:nvPr>
        </p:nvSpPr>
        <p:spPr/>
        <p:txBody>
          <a:bodyPr/>
          <a:lstStyle/>
          <a:p>
            <a:r>
              <a:rPr lang="el-GR" dirty="0" smtClean="0"/>
              <a:t>≥</a:t>
            </a:r>
            <a:r>
              <a:rPr lang="en-US" dirty="0" smtClean="0"/>
              <a:t> 45</a:t>
            </a:r>
          </a:p>
          <a:p>
            <a:r>
              <a:rPr lang="en-US" dirty="0" smtClean="0"/>
              <a:t>IPSS ≥13</a:t>
            </a:r>
          </a:p>
          <a:p>
            <a:r>
              <a:rPr lang="en-US" dirty="0" err="1" smtClean="0"/>
              <a:t>Qmax</a:t>
            </a:r>
            <a:r>
              <a:rPr lang="en-US" dirty="0" smtClean="0"/>
              <a:t> = 4-15 ml/sec</a:t>
            </a:r>
          </a:p>
          <a:p>
            <a:r>
              <a:rPr lang="en-US" dirty="0" smtClean="0"/>
              <a:t>4 </a:t>
            </a:r>
            <a:r>
              <a:rPr lang="el-GR" dirty="0" smtClean="0"/>
              <a:t>εβδομάδες </a:t>
            </a:r>
            <a:r>
              <a:rPr lang="en-US" dirty="0" smtClean="0"/>
              <a:t>wash out</a:t>
            </a:r>
            <a:endParaRPr lang="el-GR" dirty="0" smtClean="0"/>
          </a:p>
          <a:p>
            <a:r>
              <a:rPr lang="el-GR" dirty="0" smtClean="0"/>
              <a:t>4 εβδομάδες </a:t>
            </a:r>
            <a:r>
              <a:rPr lang="en-US" dirty="0" smtClean="0"/>
              <a:t>placebo</a:t>
            </a:r>
          </a:p>
          <a:p>
            <a:r>
              <a:rPr lang="el-GR" dirty="0" err="1" smtClean="0"/>
              <a:t>Τυχαιοποίηση</a:t>
            </a:r>
            <a:endParaRPr lang="el-GR" dirty="0" smtClean="0"/>
          </a:p>
          <a:p>
            <a:pPr algn="ctr">
              <a:buNone/>
            </a:pPr>
            <a:r>
              <a:rPr lang="en-US" dirty="0" smtClean="0"/>
              <a:t>          </a:t>
            </a:r>
            <a:r>
              <a:rPr lang="el-GR" dirty="0" smtClean="0"/>
              <a:t>752 </a:t>
            </a:r>
            <a:r>
              <a:rPr lang="el-GR" dirty="0" err="1" smtClean="0"/>
              <a:t>τανταλαφίλη</a:t>
            </a:r>
            <a:endParaRPr lang="en-US" dirty="0" smtClean="0"/>
          </a:p>
          <a:p>
            <a:pPr algn="ctr">
              <a:buNone/>
            </a:pPr>
            <a:r>
              <a:rPr lang="el-GR" dirty="0" smtClean="0"/>
              <a:t>747 </a:t>
            </a:r>
            <a:r>
              <a:rPr lang="en-US" dirty="0" smtClean="0"/>
              <a:t>placebo</a:t>
            </a:r>
            <a:endParaRPr lang="el-GR" dirty="0"/>
          </a:p>
        </p:txBody>
      </p:sp>
      <p:sp>
        <p:nvSpPr>
          <p:cNvPr id="8" name="7 - Καμπύλο αριστερό βέλος"/>
          <p:cNvSpPr/>
          <p:nvPr/>
        </p:nvSpPr>
        <p:spPr>
          <a:xfrm>
            <a:off x="8001024" y="3857628"/>
            <a:ext cx="214314" cy="357190"/>
          </a:xfrm>
          <a:prstGeom prst="curved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a:solidFill>
                <a:schemeClr val="tx1"/>
              </a:solidFill>
            </a:endParaRPr>
          </a:p>
        </p:txBody>
      </p:sp>
      <p:sp>
        <p:nvSpPr>
          <p:cNvPr id="9" name="8 - Καμπύλο αριστερό βέλος"/>
          <p:cNvSpPr/>
          <p:nvPr/>
        </p:nvSpPr>
        <p:spPr>
          <a:xfrm>
            <a:off x="7929586" y="4286256"/>
            <a:ext cx="214314" cy="428628"/>
          </a:xfrm>
          <a:prstGeom prst="curved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a:solidFill>
                <a:schemeClr val="tx1"/>
              </a:solidFill>
            </a:endParaRPr>
          </a:p>
        </p:txBody>
      </p:sp>
      <p:sp>
        <p:nvSpPr>
          <p:cNvPr id="11" name="10 - TextBox"/>
          <p:cNvSpPr txBox="1"/>
          <p:nvPr/>
        </p:nvSpPr>
        <p:spPr>
          <a:xfrm>
            <a:off x="1357290" y="4714884"/>
            <a:ext cx="2272225" cy="369332"/>
          </a:xfrm>
          <a:prstGeom prst="rect">
            <a:avLst/>
          </a:prstGeom>
        </p:spPr>
        <p:style>
          <a:lnRef idx="0">
            <a:scrgbClr r="0" g="0" b="0"/>
          </a:lnRef>
          <a:fillRef idx="1002">
            <a:schemeClr val="lt1"/>
          </a:fillRef>
          <a:effectRef idx="0">
            <a:scrgbClr r="0" g="0" b="0"/>
          </a:effectRef>
          <a:fontRef idx="major"/>
        </p:style>
        <p:txBody>
          <a:bodyPr wrap="none" rtlCol="0">
            <a:spAutoFit/>
          </a:bodyPr>
          <a:lstStyle/>
          <a:p>
            <a:r>
              <a:rPr lang="el-GR" dirty="0" smtClean="0"/>
              <a:t>Πρωταρχικός σκοπός </a:t>
            </a:r>
            <a:r>
              <a:rPr lang="en-US" dirty="0" smtClean="0"/>
              <a:t>:</a:t>
            </a:r>
            <a:endParaRPr lang="el-GR" dirty="0"/>
          </a:p>
        </p:txBody>
      </p:sp>
      <p:sp>
        <p:nvSpPr>
          <p:cNvPr id="12" name="11 - TextBox"/>
          <p:cNvSpPr txBox="1"/>
          <p:nvPr/>
        </p:nvSpPr>
        <p:spPr>
          <a:xfrm>
            <a:off x="428596" y="5143512"/>
            <a:ext cx="4357718" cy="1477328"/>
          </a:xfrm>
          <a:prstGeom prst="rect">
            <a:avLst/>
          </a:prstGeom>
        </p:spPr>
        <p:style>
          <a:lnRef idx="0">
            <a:scrgbClr r="0" g="0" b="0"/>
          </a:lnRef>
          <a:fillRef idx="1002">
            <a:schemeClr val="lt1"/>
          </a:fillRef>
          <a:effectRef idx="0">
            <a:scrgbClr r="0" g="0" b="0"/>
          </a:effectRef>
          <a:fontRef idx="major"/>
        </p:style>
        <p:txBody>
          <a:bodyPr wrap="square" rtlCol="0">
            <a:spAutoFit/>
          </a:bodyPr>
          <a:lstStyle/>
          <a:p>
            <a:r>
              <a:rPr lang="el-GR" dirty="0" smtClean="0"/>
              <a:t>Αξιολόγηση της σχετικής συμμετοχής των συμπτωμάτων αποθήκευσης και ούρησης στην </a:t>
            </a:r>
            <a:r>
              <a:rPr lang="en-US" dirty="0" smtClean="0"/>
              <a:t>baseline </a:t>
            </a:r>
            <a:r>
              <a:rPr lang="el-GR" dirty="0" smtClean="0"/>
              <a:t>επίσκεψη , όσον αφορά την ανταπόκριση στην θεραπεία  (βελτίωση του συνολικού </a:t>
            </a:r>
            <a:r>
              <a:rPr lang="en-US" dirty="0" smtClean="0"/>
              <a:t>IPSS</a:t>
            </a:r>
            <a:r>
              <a:rPr lang="el-GR" dirty="0" smtClean="0"/>
              <a:t> </a:t>
            </a:r>
            <a:r>
              <a:rPr lang="en-US" dirty="0" smtClean="0"/>
              <a:t>≥</a:t>
            </a:r>
            <a:r>
              <a:rPr lang="el-GR" dirty="0" smtClean="0"/>
              <a:t> </a:t>
            </a:r>
            <a:r>
              <a:rPr lang="en-US" dirty="0" smtClean="0"/>
              <a:t>25</a:t>
            </a:r>
            <a:r>
              <a:rPr lang="el-GR" dirty="0" smtClean="0"/>
              <a:t>%)</a:t>
            </a:r>
            <a:endParaRPr lang="el-G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sp>
        <p:nvSpPr>
          <p:cNvPr id="6" name="5 - Θέση περιεχομένου"/>
          <p:cNvSpPr>
            <a:spLocks noGrp="1"/>
          </p:cNvSpPr>
          <p:nvPr>
            <p:ph sz="quarter" idx="4"/>
          </p:nvPr>
        </p:nvSpPr>
        <p:spPr/>
        <p:txBody>
          <a:bodyPr/>
          <a:lstStyle/>
          <a:p>
            <a:endParaRPr lang="el-GR"/>
          </a:p>
        </p:txBody>
      </p:sp>
      <p:pic>
        <p:nvPicPr>
          <p:cNvPr id="1026" name="Picture 2"/>
          <p:cNvPicPr>
            <a:picLocks noGrp="1" noChangeAspect="1" noChangeArrowheads="1"/>
          </p:cNvPicPr>
          <p:nvPr>
            <p:ph sz="half" idx="2"/>
          </p:nvPr>
        </p:nvPicPr>
        <p:blipFill>
          <a:blip r:embed="rId2"/>
          <a:srcRect/>
          <a:stretch>
            <a:fillRect/>
          </a:stretch>
        </p:blipFill>
        <p:spPr bwMode="auto">
          <a:xfrm>
            <a:off x="0" y="928670"/>
            <a:ext cx="9144000" cy="5929330"/>
          </a:xfrm>
          <a:prstGeom prst="rect">
            <a:avLst/>
          </a:prstGeom>
          <a:noFill/>
          <a:ln w="9525">
            <a:noFill/>
            <a:miter lim="800000"/>
            <a:headEnd/>
            <a:tailEnd/>
          </a:ln>
          <a:effectLst/>
        </p:spPr>
      </p:pic>
      <p:sp>
        <p:nvSpPr>
          <p:cNvPr id="8" name="7 - TextBox"/>
          <p:cNvSpPr txBox="1"/>
          <p:nvPr/>
        </p:nvSpPr>
        <p:spPr>
          <a:xfrm>
            <a:off x="0" y="357166"/>
            <a:ext cx="8913850" cy="400110"/>
          </a:xfrm>
          <a:prstGeom prst="rect">
            <a:avLst/>
          </a:prstGeom>
        </p:spPr>
        <p:style>
          <a:lnRef idx="0">
            <a:scrgbClr r="0" g="0" b="0"/>
          </a:lnRef>
          <a:fillRef idx="1001">
            <a:schemeClr val="lt1"/>
          </a:fillRef>
          <a:effectRef idx="0">
            <a:scrgbClr r="0" g="0" b="0"/>
          </a:effectRef>
          <a:fontRef idx="major"/>
        </p:style>
        <p:txBody>
          <a:bodyPr wrap="none" rtlCol="0">
            <a:spAutoFit/>
          </a:bodyPr>
          <a:lstStyle/>
          <a:p>
            <a:r>
              <a:rPr lang="el-GR" sz="2000" b="1" dirty="0" smtClean="0">
                <a:solidFill>
                  <a:srgbClr val="C00000"/>
                </a:solidFill>
              </a:rPr>
              <a:t>…</a:t>
            </a:r>
            <a:r>
              <a:rPr lang="en-US" sz="2000" b="1" dirty="0" smtClean="0">
                <a:solidFill>
                  <a:srgbClr val="C00000"/>
                </a:solidFill>
              </a:rPr>
              <a:t>the IPSS storage and voiding </a:t>
            </a:r>
            <a:r>
              <a:rPr lang="en-US" sz="2000" b="1" dirty="0" err="1" smtClean="0">
                <a:solidFill>
                  <a:srgbClr val="C00000"/>
                </a:solidFill>
              </a:rPr>
              <a:t>subscore</a:t>
            </a:r>
            <a:r>
              <a:rPr lang="en-US" sz="2000" b="1" dirty="0" smtClean="0">
                <a:solidFill>
                  <a:srgbClr val="C00000"/>
                </a:solidFill>
              </a:rPr>
              <a:t> maintain a tight, fixed ratio to each other…</a:t>
            </a:r>
            <a:endParaRPr lang="el-GR" sz="2000" b="1" dirty="0">
              <a:solidFill>
                <a:srgbClr val="C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b="1" dirty="0" smtClean="0"/>
              <a:t>Chapple CR</a:t>
            </a:r>
            <a:r>
              <a:rPr lang="en-US" sz="1800" b="1" baseline="30000" dirty="0" smtClean="0"/>
              <a:t>1</a:t>
            </a:r>
            <a:r>
              <a:rPr lang="en-US" sz="1800" b="1" dirty="0" smtClean="0"/>
              <a:t>, </a:t>
            </a:r>
            <a:r>
              <a:rPr lang="en-US" sz="1800" b="1" dirty="0" err="1" smtClean="0"/>
              <a:t>Roehrborn</a:t>
            </a:r>
            <a:r>
              <a:rPr lang="en-US" sz="1800" b="1" dirty="0" smtClean="0"/>
              <a:t> CG</a:t>
            </a:r>
            <a:r>
              <a:rPr lang="en-US" sz="1800" b="1" baseline="30000" dirty="0" smtClean="0"/>
              <a:t>2</a:t>
            </a:r>
            <a:r>
              <a:rPr lang="en-US" sz="1800" b="1" dirty="0" smtClean="0"/>
              <a:t>, </a:t>
            </a:r>
            <a:r>
              <a:rPr lang="en-US" sz="1800" b="1" dirty="0" err="1" smtClean="0"/>
              <a:t>McVary</a:t>
            </a:r>
            <a:r>
              <a:rPr lang="en-US" sz="1800" b="1" dirty="0" smtClean="0"/>
              <a:t> K</a:t>
            </a:r>
            <a:r>
              <a:rPr lang="en-US" sz="1800" b="1" baseline="30000" dirty="0" smtClean="0"/>
              <a:t>3</a:t>
            </a:r>
            <a:r>
              <a:rPr lang="en-US" sz="1800" b="1" dirty="0" smtClean="0"/>
              <a:t>, </a:t>
            </a:r>
            <a:r>
              <a:rPr lang="en-US" sz="1800" b="1" dirty="0" err="1" smtClean="0"/>
              <a:t>Ilo</a:t>
            </a:r>
            <a:r>
              <a:rPr lang="en-US" sz="1800" b="1" dirty="0" smtClean="0"/>
              <a:t> D</a:t>
            </a:r>
            <a:r>
              <a:rPr lang="en-US" sz="1800" b="1" baseline="30000" dirty="0" smtClean="0"/>
              <a:t>4</a:t>
            </a:r>
            <a:r>
              <a:rPr lang="en-US" sz="1800" b="1" dirty="0" smtClean="0"/>
              <a:t>, </a:t>
            </a:r>
            <a:r>
              <a:rPr lang="en-US" sz="1800" b="1" dirty="0" err="1" smtClean="0"/>
              <a:t>Henneges</a:t>
            </a:r>
            <a:r>
              <a:rPr lang="en-US" sz="1800" b="1" dirty="0" smtClean="0"/>
              <a:t> C</a:t>
            </a:r>
            <a:r>
              <a:rPr lang="en-US" sz="1800" b="1" baseline="30000" dirty="0" smtClean="0"/>
              <a:t>5</a:t>
            </a:r>
            <a:r>
              <a:rPr lang="en-US" sz="1800" b="1" dirty="0" smtClean="0"/>
              <a:t>, </a:t>
            </a:r>
            <a:r>
              <a:rPr lang="en-US" sz="1800" b="1" dirty="0" err="1" smtClean="0"/>
              <a:t>Viktrup</a:t>
            </a:r>
            <a:r>
              <a:rPr lang="en-US" sz="1800" b="1" dirty="0" smtClean="0"/>
              <a:t> L</a:t>
            </a:r>
            <a:r>
              <a:rPr lang="en-US" sz="1800" b="1" baseline="30000" dirty="0" smtClean="0"/>
              <a:t>6</a:t>
            </a:r>
            <a:r>
              <a:rPr lang="en-US" sz="1800" b="1" dirty="0" smtClean="0"/>
              <a:t>Effect of </a:t>
            </a:r>
            <a:r>
              <a:rPr lang="en-US" sz="1800" b="1" dirty="0" err="1" smtClean="0"/>
              <a:t>tadalafil</a:t>
            </a:r>
            <a:r>
              <a:rPr lang="en-US" sz="1800" b="1" dirty="0" smtClean="0"/>
              <a:t> on male lower urinary tract symptoms: an integrated analysis of storage and voiding international prostate symptom </a:t>
            </a:r>
            <a:r>
              <a:rPr lang="en-US" sz="1800" b="1" dirty="0" err="1" smtClean="0"/>
              <a:t>subscores</a:t>
            </a:r>
            <a:r>
              <a:rPr lang="en-US" sz="1800" b="1" dirty="0" smtClean="0"/>
              <a:t> from four </a:t>
            </a:r>
            <a:r>
              <a:rPr lang="en-US" sz="1800" b="1" dirty="0" err="1" smtClean="0"/>
              <a:t>randomised</a:t>
            </a:r>
            <a:r>
              <a:rPr lang="en-US" sz="1800" b="1" dirty="0" smtClean="0"/>
              <a:t> controlled trials. </a:t>
            </a:r>
            <a:r>
              <a:rPr lang="en-US" sz="1800" b="1" dirty="0" err="1" smtClean="0">
                <a:solidFill>
                  <a:srgbClr val="C00000"/>
                </a:solidFill>
              </a:rPr>
              <a:t>Eur</a:t>
            </a:r>
            <a:r>
              <a:rPr lang="en-US" sz="1800" b="1" dirty="0" smtClean="0">
                <a:solidFill>
                  <a:srgbClr val="C00000"/>
                </a:solidFill>
              </a:rPr>
              <a:t> Urol. 2015 Jan;67(1):114-22.</a:t>
            </a:r>
            <a:endParaRPr lang="el-GR" sz="1800" dirty="0"/>
          </a:p>
        </p:txBody>
      </p:sp>
      <p:sp>
        <p:nvSpPr>
          <p:cNvPr id="3" name="2 - Θέση κειμένου"/>
          <p:cNvSpPr>
            <a:spLocks noGrp="1"/>
          </p:cNvSpPr>
          <p:nvPr>
            <p:ph type="body" idx="1"/>
          </p:nvPr>
        </p:nvSpPr>
        <p:spPr/>
        <p:txBody>
          <a:bodyPr/>
          <a:lstStyle/>
          <a:p>
            <a:endParaRPr lang="el-GR"/>
          </a:p>
        </p:txBody>
      </p:sp>
      <p:sp>
        <p:nvSpPr>
          <p:cNvPr id="4" name="3 - Θέση περιεχομένου"/>
          <p:cNvSpPr>
            <a:spLocks noGrp="1"/>
          </p:cNvSpPr>
          <p:nvPr>
            <p:ph sz="half" idx="2"/>
          </p:nvPr>
        </p:nvSpPr>
        <p:spPr>
          <a:xfrm>
            <a:off x="357158" y="2174874"/>
            <a:ext cx="4140230" cy="4468835"/>
          </a:xfrm>
        </p:spPr>
        <p:txBody>
          <a:bodyPr>
            <a:normAutofit/>
          </a:bodyPr>
          <a:lstStyle/>
          <a:p>
            <a:pPr>
              <a:buFont typeface="Wingdings" pitchFamily="2" charset="2"/>
              <a:buChar char="Ø"/>
            </a:pPr>
            <a:r>
              <a:rPr lang="el-GR" b="1" dirty="0" smtClean="0"/>
              <a:t>     </a:t>
            </a:r>
            <a:r>
              <a:rPr lang="en-US" b="1" dirty="0" smtClean="0"/>
              <a:t>There was no association between S:T ratio at baseline and response to </a:t>
            </a:r>
            <a:r>
              <a:rPr lang="en-US" b="1" dirty="0" err="1" smtClean="0"/>
              <a:t>tadalafil</a:t>
            </a:r>
            <a:r>
              <a:rPr lang="el-GR" b="1" dirty="0" smtClean="0"/>
              <a:t> 5</a:t>
            </a:r>
            <a:r>
              <a:rPr lang="en-US" b="1" dirty="0" smtClean="0"/>
              <a:t>mgr</a:t>
            </a:r>
            <a:r>
              <a:rPr lang="el-GR" b="1" dirty="0" smtClean="0"/>
              <a:t>.</a:t>
            </a:r>
          </a:p>
          <a:p>
            <a:pPr>
              <a:buNone/>
            </a:pPr>
            <a:endParaRPr lang="en-US" b="1" dirty="0" smtClean="0"/>
          </a:p>
          <a:p>
            <a:pPr>
              <a:buNone/>
            </a:pPr>
            <a:r>
              <a:rPr lang="el-GR" dirty="0" smtClean="0"/>
              <a:t>     Δεν υπήρξε σχέση μεταξύ αναλογίας συμπτωμάτων αποθήκευσης /ολικά συμπτώματα με την ανταπόκριση στην </a:t>
            </a:r>
            <a:r>
              <a:rPr lang="el-GR" dirty="0" err="1" smtClean="0"/>
              <a:t>τανταλαφίλη</a:t>
            </a:r>
            <a:r>
              <a:rPr lang="el-GR" dirty="0" smtClean="0"/>
              <a:t> 5 </a:t>
            </a:r>
            <a:r>
              <a:rPr lang="en-US" dirty="0" smtClean="0"/>
              <a:t>mgr</a:t>
            </a:r>
            <a:endParaRPr lang="el-GR" dirty="0"/>
          </a:p>
        </p:txBody>
      </p:sp>
      <p:sp>
        <p:nvSpPr>
          <p:cNvPr id="5" name="4 - Θέση κειμένου"/>
          <p:cNvSpPr>
            <a:spLocks noGrp="1"/>
          </p:cNvSpPr>
          <p:nvPr>
            <p:ph type="body" sz="quarter" idx="3"/>
          </p:nvPr>
        </p:nvSpPr>
        <p:spPr/>
        <p:txBody>
          <a:bodyPr/>
          <a:lstStyle/>
          <a:p>
            <a:endParaRPr lang="el-GR"/>
          </a:p>
        </p:txBody>
      </p:sp>
      <p:sp>
        <p:nvSpPr>
          <p:cNvPr id="6" name="5 - Θέση περιεχομένου"/>
          <p:cNvSpPr>
            <a:spLocks noGrp="1"/>
          </p:cNvSpPr>
          <p:nvPr>
            <p:ph sz="quarter" idx="4"/>
          </p:nvPr>
        </p:nvSpPr>
        <p:spPr>
          <a:xfrm>
            <a:off x="4429125" y="2174874"/>
            <a:ext cx="4257676" cy="4683126"/>
          </a:xfrm>
        </p:spPr>
        <p:txBody>
          <a:bodyPr>
            <a:normAutofit fontScale="92500" lnSpcReduction="10000"/>
          </a:bodyPr>
          <a:lstStyle/>
          <a:p>
            <a:pPr>
              <a:buFont typeface="Wingdings" pitchFamily="2" charset="2"/>
              <a:buChar char="Ø"/>
            </a:pPr>
            <a:r>
              <a:rPr lang="en-US" dirty="0" smtClean="0"/>
              <a:t> </a:t>
            </a:r>
            <a:r>
              <a:rPr lang="en-US" sz="2600" b="1" dirty="0" smtClean="0">
                <a:solidFill>
                  <a:srgbClr val="C00000"/>
                </a:solidFill>
              </a:rPr>
              <a:t>The efficacy of </a:t>
            </a:r>
            <a:r>
              <a:rPr lang="en-US" sz="2600" b="1" dirty="0" err="1" smtClean="0">
                <a:solidFill>
                  <a:srgbClr val="C00000"/>
                </a:solidFill>
              </a:rPr>
              <a:t>tadalafil</a:t>
            </a:r>
            <a:r>
              <a:rPr lang="en-US" sz="2600" b="1" dirty="0" smtClean="0">
                <a:solidFill>
                  <a:srgbClr val="C00000"/>
                </a:solidFill>
              </a:rPr>
              <a:t> did not differ between men with high and low degrees of storage dysfunction at baseline.</a:t>
            </a:r>
            <a:endParaRPr lang="el-GR" sz="2600" b="1" dirty="0" smtClean="0">
              <a:solidFill>
                <a:srgbClr val="C00000"/>
              </a:solidFill>
            </a:endParaRPr>
          </a:p>
          <a:p>
            <a:pPr>
              <a:buNone/>
            </a:pPr>
            <a:endParaRPr lang="en-US" sz="2600" b="1" dirty="0" smtClean="0"/>
          </a:p>
          <a:p>
            <a:pPr>
              <a:buNone/>
            </a:pPr>
            <a:r>
              <a:rPr lang="en-US" dirty="0" smtClean="0"/>
              <a:t>     </a:t>
            </a:r>
            <a:r>
              <a:rPr lang="el-GR" sz="2600" dirty="0" smtClean="0"/>
              <a:t>Η αποτελεσματικότητα της </a:t>
            </a:r>
            <a:r>
              <a:rPr lang="el-GR" sz="2600" dirty="0" err="1" smtClean="0"/>
              <a:t>τανταλαφίλης</a:t>
            </a:r>
            <a:r>
              <a:rPr lang="el-GR" sz="2600" dirty="0" smtClean="0"/>
              <a:t> δεν διέφερε μεταξύ αντρών με έντονο ή χαμηλό βαθμό δυσλειτουργίας αποθήκευσης στην βασική εξέταση</a:t>
            </a:r>
            <a:endParaRPr lang="el-GR" sz="2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l-GR" dirty="0" smtClean="0"/>
              <a:t>Α-</a:t>
            </a:r>
            <a:r>
              <a:rPr lang="el-GR" dirty="0" err="1" smtClean="0"/>
              <a:t>αδρενεργικοί αποκλειστές</a:t>
            </a:r>
            <a:endParaRPr lang="el-GR" dirty="0"/>
          </a:p>
        </p:txBody>
      </p:sp>
      <p:sp>
        <p:nvSpPr>
          <p:cNvPr id="3" name="2 - Θέση περιεχομένου"/>
          <p:cNvSpPr>
            <a:spLocks noGrp="1"/>
          </p:cNvSpPr>
          <p:nvPr>
            <p:ph idx="1"/>
          </p:nvPr>
        </p:nvSpPr>
        <p:spPr>
          <a:xfrm>
            <a:off x="323528" y="1600200"/>
            <a:ext cx="8820472" cy="4525963"/>
          </a:xfrm>
        </p:spPr>
        <p:txBody>
          <a:bodyPr>
            <a:normAutofit fontScale="92500" lnSpcReduction="10000"/>
          </a:bodyPr>
          <a:lstStyle/>
          <a:p>
            <a:r>
              <a:rPr lang="el-GR" b="1" dirty="0" smtClean="0"/>
              <a:t>Βελτιώνουν</a:t>
            </a:r>
            <a:r>
              <a:rPr lang="en-US" dirty="0" smtClean="0"/>
              <a:t> </a:t>
            </a:r>
            <a:r>
              <a:rPr lang="el-GR" dirty="0" smtClean="0"/>
              <a:t>τα </a:t>
            </a:r>
            <a:r>
              <a:rPr lang="en-US" dirty="0" smtClean="0"/>
              <a:t>LUTS </a:t>
            </a:r>
            <a:r>
              <a:rPr lang="el-GR" dirty="0" smtClean="0"/>
              <a:t>στο </a:t>
            </a:r>
            <a:r>
              <a:rPr lang="el-GR" b="1" dirty="0" smtClean="0"/>
              <a:t>50%</a:t>
            </a:r>
            <a:r>
              <a:rPr lang="el-GR" dirty="0" smtClean="0"/>
              <a:t> των ανδρών </a:t>
            </a:r>
            <a:endParaRPr lang="en-US" dirty="0" smtClean="0"/>
          </a:p>
          <a:p>
            <a:r>
              <a:rPr lang="en-US" dirty="0" smtClean="0"/>
              <a:t>(↑ Qmax :</a:t>
            </a:r>
            <a:r>
              <a:rPr lang="el-GR" dirty="0" smtClean="0"/>
              <a:t>1,4-3,2</a:t>
            </a:r>
            <a:r>
              <a:rPr lang="en-US" dirty="0" smtClean="0"/>
              <a:t> ml/sec)</a:t>
            </a:r>
            <a:endParaRPr lang="el-GR" dirty="0" smtClean="0"/>
          </a:p>
          <a:p>
            <a:r>
              <a:rPr lang="el-GR" dirty="0" smtClean="0"/>
              <a:t>Βελτιώνουν τα συμπτώματα αποθήκευσης</a:t>
            </a:r>
            <a:endParaRPr lang="en-US" dirty="0" smtClean="0"/>
          </a:p>
          <a:p>
            <a:r>
              <a:rPr lang="el-GR" dirty="0" smtClean="0"/>
              <a:t>Βελτιώνουν τις δυναμικές αντιστάσεις στη ροή των ούρων </a:t>
            </a:r>
            <a:r>
              <a:rPr lang="en-US" dirty="0" smtClean="0"/>
              <a:t>(</a:t>
            </a:r>
            <a:r>
              <a:rPr lang="el-GR" dirty="0" smtClean="0"/>
              <a:t>λειτουργική απόφραξη)</a:t>
            </a:r>
          </a:p>
          <a:p>
            <a:r>
              <a:rPr lang="el-GR" b="1" dirty="0" smtClean="0"/>
              <a:t>Δεν αλλάζουν τον βαθμό της ανατομικής απόφραξης (παθητικές αντιστάσεις)</a:t>
            </a:r>
          </a:p>
          <a:p>
            <a:r>
              <a:rPr lang="el-GR" b="1" dirty="0" smtClean="0"/>
              <a:t>Δεν αποτρέπουν την εξέλιξη της </a:t>
            </a:r>
            <a:r>
              <a:rPr lang="en-US" b="1" dirty="0" smtClean="0"/>
              <a:t>BPE </a:t>
            </a:r>
            <a:r>
              <a:rPr lang="el-GR" dirty="0" smtClean="0"/>
              <a:t>και την</a:t>
            </a:r>
            <a:r>
              <a:rPr lang="en-US" dirty="0" smtClean="0"/>
              <a:t> </a:t>
            </a:r>
            <a:r>
              <a:rPr lang="el-GR" dirty="0" smtClean="0"/>
              <a:t>πιθανότητα χειρουργικής αντιμετώπισης </a:t>
            </a:r>
            <a:r>
              <a:rPr lang="en-US" dirty="0" smtClean="0"/>
              <a:t> </a:t>
            </a:r>
            <a:endParaRPr lang="el-GR" dirty="0"/>
          </a:p>
        </p:txBody>
      </p:sp>
      <p:sp>
        <p:nvSpPr>
          <p:cNvPr id="5" name="4 - TextBox"/>
          <p:cNvSpPr txBox="1"/>
          <p:nvPr/>
        </p:nvSpPr>
        <p:spPr>
          <a:xfrm>
            <a:off x="5220072" y="6211669"/>
            <a:ext cx="3624710" cy="646331"/>
          </a:xfrm>
          <a:prstGeom prst="rect">
            <a:avLst/>
          </a:prstGeom>
          <a:noFill/>
        </p:spPr>
        <p:txBody>
          <a:bodyPr wrap="none" rtlCol="0">
            <a:spAutoFit/>
          </a:bodyPr>
          <a:lstStyle/>
          <a:p>
            <a:r>
              <a:rPr lang="en-US" dirty="0" smtClean="0"/>
              <a:t>EAU GUIDELINES  “Male -LUTS” 201</a:t>
            </a:r>
            <a:r>
              <a:rPr lang="el-GR" dirty="0" smtClean="0"/>
              <a:t>3</a:t>
            </a:r>
          </a:p>
          <a:p>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142852"/>
            <a:ext cx="9144000" cy="1220810"/>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l-GR" dirty="0" smtClean="0">
                <a:solidFill>
                  <a:srgbClr val="C00000"/>
                </a:solidFill>
              </a:rPr>
              <a:t/>
            </a:r>
            <a:br>
              <a:rPr lang="el-GR" dirty="0" smtClean="0">
                <a:solidFill>
                  <a:srgbClr val="C00000"/>
                </a:solidFill>
              </a:rPr>
            </a:br>
            <a:r>
              <a:rPr lang="en-US" dirty="0" smtClean="0"/>
              <a:t> </a:t>
            </a:r>
            <a:r>
              <a:rPr lang="en-US" b="0" dirty="0" smtClean="0"/>
              <a:t>Abrams P, Kelleher C, </a:t>
            </a:r>
            <a:r>
              <a:rPr lang="en-US" b="0" dirty="0" err="1" smtClean="0"/>
              <a:t>Staskin</a:t>
            </a:r>
            <a:r>
              <a:rPr lang="en-US" b="0" dirty="0" smtClean="0"/>
              <a:t> D, </a:t>
            </a:r>
            <a:r>
              <a:rPr lang="en-US" b="0" dirty="0" err="1" smtClean="0"/>
              <a:t>Rechberger</a:t>
            </a:r>
            <a:r>
              <a:rPr lang="en-US" b="0" dirty="0" smtClean="0"/>
              <a:t> T, Kay R, Martina R, </a:t>
            </a:r>
            <a:r>
              <a:rPr lang="en-US" b="0" dirty="0" err="1" smtClean="0"/>
              <a:t>Newgreen</a:t>
            </a:r>
            <a:r>
              <a:rPr lang="en-US" b="0" dirty="0" smtClean="0"/>
              <a:t> D, </a:t>
            </a:r>
            <a:r>
              <a:rPr lang="en-US" b="0" dirty="0" err="1" smtClean="0"/>
              <a:t>Paireddy</a:t>
            </a:r>
            <a:r>
              <a:rPr lang="en-US" b="0" dirty="0" smtClean="0"/>
              <a:t> A, van </a:t>
            </a:r>
            <a:r>
              <a:rPr lang="en-US" b="0" dirty="0" err="1" smtClean="0"/>
              <a:t>Maanen</a:t>
            </a:r>
            <a:r>
              <a:rPr lang="en-US" b="0" dirty="0" smtClean="0"/>
              <a:t> R, </a:t>
            </a:r>
            <a:r>
              <a:rPr lang="en-US" b="0" dirty="0" err="1" smtClean="0"/>
              <a:t>Ridder</a:t>
            </a:r>
            <a:r>
              <a:rPr lang="en-US" b="0" dirty="0" smtClean="0"/>
              <a:t> A. </a:t>
            </a:r>
            <a:r>
              <a:rPr lang="en-US" dirty="0" smtClean="0"/>
              <a:t>Combination</a:t>
            </a:r>
            <a:r>
              <a:rPr lang="en-US" u="sng" dirty="0" smtClean="0"/>
              <a:t> </a:t>
            </a:r>
            <a:r>
              <a:rPr lang="en-US" dirty="0" smtClean="0"/>
              <a:t>treatment</a:t>
            </a:r>
            <a:r>
              <a:rPr lang="en-US" u="sng" dirty="0" smtClean="0"/>
              <a:t> </a:t>
            </a:r>
            <a:r>
              <a:rPr lang="en-US" dirty="0" smtClean="0"/>
              <a:t>with</a:t>
            </a:r>
            <a:r>
              <a:rPr lang="en-US" u="sng" dirty="0" smtClean="0"/>
              <a:t> </a:t>
            </a:r>
            <a:r>
              <a:rPr lang="en-US" dirty="0" err="1" smtClean="0"/>
              <a:t>mirabegron</a:t>
            </a:r>
            <a:r>
              <a:rPr lang="en-US" u="sng" dirty="0" smtClean="0"/>
              <a:t> </a:t>
            </a:r>
            <a:r>
              <a:rPr lang="en-US" dirty="0" smtClean="0"/>
              <a:t>and</a:t>
            </a:r>
            <a:r>
              <a:rPr lang="en-US" u="sng" dirty="0" smtClean="0"/>
              <a:t> </a:t>
            </a:r>
            <a:r>
              <a:rPr lang="en-US" dirty="0" err="1" smtClean="0"/>
              <a:t>solifenacin</a:t>
            </a:r>
            <a:r>
              <a:rPr lang="en-US" u="sng" dirty="0" smtClean="0"/>
              <a:t> </a:t>
            </a:r>
            <a:r>
              <a:rPr lang="en-US" dirty="0" smtClean="0"/>
              <a:t>in</a:t>
            </a:r>
            <a:r>
              <a:rPr lang="en-US" u="sng" dirty="0" smtClean="0"/>
              <a:t> </a:t>
            </a:r>
            <a:r>
              <a:rPr lang="en-US" dirty="0" smtClean="0"/>
              <a:t>patients</a:t>
            </a:r>
            <a:r>
              <a:rPr lang="en-US" u="sng" dirty="0" smtClean="0"/>
              <a:t> </a:t>
            </a:r>
            <a:r>
              <a:rPr lang="en-US" dirty="0" smtClean="0"/>
              <a:t>with</a:t>
            </a:r>
            <a:r>
              <a:rPr lang="en-US" u="sng" dirty="0" smtClean="0"/>
              <a:t> </a:t>
            </a:r>
            <a:r>
              <a:rPr lang="en-US" dirty="0" smtClean="0"/>
              <a:t>overactive bladder: efficacy</a:t>
            </a:r>
            <a:r>
              <a:rPr lang="en-US" u="sng" dirty="0" smtClean="0"/>
              <a:t> </a:t>
            </a:r>
            <a:r>
              <a:rPr lang="en-US" dirty="0" smtClean="0"/>
              <a:t>and</a:t>
            </a:r>
            <a:r>
              <a:rPr lang="en-US" u="sng" dirty="0" smtClean="0"/>
              <a:t> </a:t>
            </a:r>
            <a:r>
              <a:rPr lang="en-US" dirty="0" smtClean="0"/>
              <a:t>safety</a:t>
            </a:r>
            <a:r>
              <a:rPr lang="en-US" u="sng" dirty="0" smtClean="0"/>
              <a:t> </a:t>
            </a:r>
            <a:r>
              <a:rPr lang="en-US" dirty="0" smtClean="0"/>
              <a:t>results</a:t>
            </a:r>
            <a:r>
              <a:rPr lang="en-US" u="sng" dirty="0" smtClean="0"/>
              <a:t> </a:t>
            </a:r>
            <a:r>
              <a:rPr lang="en-US" dirty="0" smtClean="0"/>
              <a:t>from a</a:t>
            </a:r>
            <a:r>
              <a:rPr lang="en-US" u="sng" dirty="0" smtClean="0"/>
              <a:t> </a:t>
            </a:r>
            <a:r>
              <a:rPr lang="en-US" dirty="0" err="1" smtClean="0"/>
              <a:t>randomised</a:t>
            </a:r>
            <a:r>
              <a:rPr lang="en-US" dirty="0" smtClean="0"/>
              <a:t>,</a:t>
            </a:r>
            <a:r>
              <a:rPr lang="en-US" u="sng" dirty="0" smtClean="0"/>
              <a:t> </a:t>
            </a:r>
            <a:r>
              <a:rPr lang="en-US" dirty="0" smtClean="0"/>
              <a:t>double-blind,</a:t>
            </a:r>
            <a:r>
              <a:rPr lang="en-US" u="sng" dirty="0" smtClean="0"/>
              <a:t> </a:t>
            </a:r>
            <a:r>
              <a:rPr lang="en-US" dirty="0" smtClean="0"/>
              <a:t>dose-ranging,</a:t>
            </a:r>
            <a:r>
              <a:rPr lang="en-US" u="sng" dirty="0" smtClean="0"/>
              <a:t> </a:t>
            </a:r>
            <a:r>
              <a:rPr lang="en-US" dirty="0" smtClean="0"/>
              <a:t>phase 2 study(Symphony). </a:t>
            </a:r>
            <a:r>
              <a:rPr lang="en-US" b="0" dirty="0" err="1" smtClean="0">
                <a:solidFill>
                  <a:srgbClr val="C00000"/>
                </a:solidFill>
              </a:rPr>
              <a:t>Eur</a:t>
            </a:r>
            <a:r>
              <a:rPr lang="en-US" b="0" dirty="0" smtClean="0">
                <a:solidFill>
                  <a:srgbClr val="C00000"/>
                </a:solidFill>
              </a:rPr>
              <a:t> Urol. 2015 Mar;67(3):577-88.</a:t>
            </a:r>
            <a:endParaRPr lang="el-GR" b="0" dirty="0">
              <a:solidFill>
                <a:srgbClr val="C00000"/>
              </a:solidFill>
            </a:endParaRPr>
          </a:p>
        </p:txBody>
      </p:sp>
      <p:sp>
        <p:nvSpPr>
          <p:cNvPr id="5" name="4 - Θέση περιεχομένου"/>
          <p:cNvSpPr>
            <a:spLocks noGrp="1"/>
          </p:cNvSpPr>
          <p:nvPr>
            <p:ph idx="1"/>
          </p:nvPr>
        </p:nvSpPr>
        <p:spPr>
          <a:xfrm>
            <a:off x="3571868" y="1500174"/>
            <a:ext cx="5111750" cy="4554551"/>
          </a:xfrm>
        </p:spPr>
        <p:txBody>
          <a:bodyPr>
            <a:normAutofit/>
          </a:bodyPr>
          <a:lstStyle/>
          <a:p>
            <a:pPr>
              <a:buNone/>
            </a:pPr>
            <a:endParaRPr lang="el-GR" sz="1800" dirty="0"/>
          </a:p>
        </p:txBody>
      </p:sp>
      <p:sp>
        <p:nvSpPr>
          <p:cNvPr id="6" name="5 - Θέση κειμένου"/>
          <p:cNvSpPr>
            <a:spLocks noGrp="1"/>
          </p:cNvSpPr>
          <p:nvPr>
            <p:ph type="body" sz="half" idx="2"/>
          </p:nvPr>
        </p:nvSpPr>
        <p:spPr>
          <a:xfrm>
            <a:off x="428596" y="1428736"/>
            <a:ext cx="3008313" cy="4691063"/>
          </a:xfrm>
        </p:spPr>
        <p:txBody>
          <a:bodyPr>
            <a:normAutofit lnSpcReduction="10000"/>
          </a:bodyPr>
          <a:lstStyle/>
          <a:p>
            <a:pPr>
              <a:buFont typeface="Arial" pitchFamily="34" charset="0"/>
              <a:buChar char="•"/>
            </a:pPr>
            <a:r>
              <a:rPr lang="el-GR" sz="2000" dirty="0" smtClean="0"/>
              <a:t> ΟΑΒ μελέτη</a:t>
            </a:r>
          </a:p>
          <a:p>
            <a:pPr>
              <a:buFont typeface="Arial" pitchFamily="34" charset="0"/>
              <a:buChar char="•"/>
            </a:pPr>
            <a:r>
              <a:rPr lang="el-GR" sz="2000" dirty="0" smtClean="0"/>
              <a:t> ≥ 18 ετών</a:t>
            </a:r>
          </a:p>
          <a:p>
            <a:pPr>
              <a:buFont typeface="Arial" pitchFamily="34" charset="0"/>
              <a:buChar char="•"/>
            </a:pPr>
            <a:r>
              <a:rPr lang="el-GR" sz="2000" dirty="0" smtClean="0"/>
              <a:t> </a:t>
            </a:r>
            <a:r>
              <a:rPr lang="en-US" sz="2000" dirty="0" smtClean="0"/>
              <a:t>H</a:t>
            </a:r>
            <a:r>
              <a:rPr lang="el-GR" sz="2000" dirty="0" err="1" smtClean="0"/>
              <a:t>μερολόγιο</a:t>
            </a:r>
            <a:r>
              <a:rPr lang="el-GR" sz="2000" dirty="0" smtClean="0"/>
              <a:t> ούρησης</a:t>
            </a:r>
            <a:r>
              <a:rPr lang="en-US" sz="2000" dirty="0" smtClean="0"/>
              <a:t>:</a:t>
            </a:r>
            <a:endParaRPr lang="el-GR" sz="2000" dirty="0" smtClean="0"/>
          </a:p>
          <a:p>
            <a:pPr>
              <a:buFont typeface="Arial" pitchFamily="34" charset="0"/>
              <a:buChar char="•"/>
            </a:pPr>
            <a:r>
              <a:rPr lang="el-GR" sz="2000" dirty="0" smtClean="0"/>
              <a:t> </a:t>
            </a:r>
            <a:r>
              <a:rPr lang="en-US" sz="2000" dirty="0" smtClean="0"/>
              <a:t>≥</a:t>
            </a:r>
            <a:r>
              <a:rPr lang="el-GR" sz="2000" dirty="0" smtClean="0"/>
              <a:t> 8 ουρήσεις/μέρα</a:t>
            </a:r>
          </a:p>
          <a:p>
            <a:pPr>
              <a:buFont typeface="Arial" pitchFamily="34" charset="0"/>
              <a:buChar char="•"/>
            </a:pPr>
            <a:r>
              <a:rPr lang="el-GR" sz="2000" dirty="0" smtClean="0"/>
              <a:t> ≥ 1 </a:t>
            </a:r>
            <a:r>
              <a:rPr lang="el-GR" sz="2000" dirty="0" err="1" smtClean="0"/>
              <a:t>επιτακτικότητα</a:t>
            </a:r>
            <a:r>
              <a:rPr lang="el-GR" sz="2000" dirty="0" smtClean="0"/>
              <a:t>/ μέρα</a:t>
            </a:r>
          </a:p>
          <a:p>
            <a:pPr>
              <a:buFont typeface="Arial" pitchFamily="34" charset="0"/>
              <a:buChar char="•"/>
            </a:pPr>
            <a:endParaRPr lang="el-GR" sz="2000" dirty="0" smtClean="0"/>
          </a:p>
          <a:p>
            <a:pPr>
              <a:buFont typeface="Arial" pitchFamily="34" charset="0"/>
              <a:buChar char="•"/>
            </a:pPr>
            <a:endParaRPr lang="el-GR" sz="2000" dirty="0" smtClean="0"/>
          </a:p>
          <a:p>
            <a:pPr>
              <a:buFont typeface="Arial" pitchFamily="34" charset="0"/>
              <a:buChar char="•"/>
            </a:pPr>
            <a:r>
              <a:rPr lang="el-GR" sz="2000" dirty="0" smtClean="0"/>
              <a:t>1306 ασθενείς</a:t>
            </a:r>
          </a:p>
          <a:p>
            <a:pPr>
              <a:buFont typeface="Arial" pitchFamily="34" charset="0"/>
              <a:buChar char="•"/>
            </a:pPr>
            <a:r>
              <a:rPr lang="el-GR" sz="2000" dirty="0" smtClean="0"/>
              <a:t>66,4% γυναίκες</a:t>
            </a:r>
          </a:p>
          <a:p>
            <a:endParaRPr lang="el-GR" sz="2000" dirty="0" smtClean="0"/>
          </a:p>
          <a:p>
            <a:pPr>
              <a:buFont typeface="Arial" pitchFamily="34" charset="0"/>
              <a:buChar char="•"/>
            </a:pPr>
            <a:r>
              <a:rPr lang="en-US" sz="2000" dirty="0" smtClean="0"/>
              <a:t>Primary end point:</a:t>
            </a:r>
          </a:p>
          <a:p>
            <a:pPr algn="ctr"/>
            <a:r>
              <a:rPr lang="el-GR" sz="2000" dirty="0" smtClean="0"/>
              <a:t>Μέση αλλαγή στον όγκο ούρησης ανά συνδυασμό</a:t>
            </a:r>
          </a:p>
          <a:p>
            <a:pPr>
              <a:buFont typeface="Arial" pitchFamily="34" charset="0"/>
              <a:buChar char="•"/>
            </a:pPr>
            <a:endParaRPr lang="en-US" sz="2000" dirty="0" smtClean="0"/>
          </a:p>
          <a:p>
            <a:pPr>
              <a:buFont typeface="Arial" pitchFamily="34" charset="0"/>
              <a:buChar char="•"/>
            </a:pPr>
            <a:endParaRPr lang="el-GR" sz="2000" dirty="0"/>
          </a:p>
        </p:txBody>
      </p:sp>
      <p:pic>
        <p:nvPicPr>
          <p:cNvPr id="2050" name="Picture 2"/>
          <p:cNvPicPr>
            <a:picLocks noChangeAspect="1" noChangeArrowheads="1"/>
          </p:cNvPicPr>
          <p:nvPr/>
        </p:nvPicPr>
        <p:blipFill>
          <a:blip r:embed="rId2"/>
          <a:srcRect/>
          <a:stretch>
            <a:fillRect/>
          </a:stretch>
        </p:blipFill>
        <p:spPr bwMode="auto">
          <a:xfrm>
            <a:off x="3571868" y="1714488"/>
            <a:ext cx="5143536" cy="3857652"/>
          </a:xfrm>
          <a:prstGeom prst="rect">
            <a:avLst/>
          </a:prstGeom>
          <a:noFill/>
          <a:ln w="9525">
            <a:noFill/>
            <a:miter lim="800000"/>
            <a:headEnd/>
            <a:tailEnd/>
          </a:ln>
          <a:effectLst/>
        </p:spPr>
      </p:pic>
      <p:sp>
        <p:nvSpPr>
          <p:cNvPr id="7" name="6 - TextBox"/>
          <p:cNvSpPr txBox="1"/>
          <p:nvPr/>
        </p:nvSpPr>
        <p:spPr>
          <a:xfrm>
            <a:off x="714348" y="5715016"/>
            <a:ext cx="8099397" cy="92333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l-GR" dirty="0" smtClean="0"/>
              <a:t>! ΔΕΝ ΑΠΟΚΛΕΙΣΘΗΚΑΝ ΑΣΘΕΝΕΙΣ ΠΡΟΘΕΡΑΠΕΥΜΕΝΟΙ ΜΕ </a:t>
            </a:r>
            <a:r>
              <a:rPr lang="en-US" dirty="0" smtClean="0"/>
              <a:t>SOLI </a:t>
            </a:r>
            <a:r>
              <a:rPr lang="el-GR" dirty="0" smtClean="0"/>
              <a:t>ή </a:t>
            </a:r>
            <a:r>
              <a:rPr lang="en-US" dirty="0" smtClean="0"/>
              <a:t>MIRA</a:t>
            </a:r>
            <a:r>
              <a:rPr lang="el-GR" dirty="0" smtClean="0"/>
              <a:t>( 50% )</a:t>
            </a:r>
            <a:r>
              <a:rPr lang="en-US" dirty="0" smtClean="0"/>
              <a:t>!</a:t>
            </a:r>
          </a:p>
          <a:p>
            <a:pPr algn="ctr"/>
            <a:r>
              <a:rPr lang="en-US" dirty="0" smtClean="0"/>
              <a:t>! A</a:t>
            </a:r>
            <a:r>
              <a:rPr lang="el-GR" dirty="0" err="1" smtClean="0"/>
              <a:t>πουσία</a:t>
            </a:r>
            <a:r>
              <a:rPr lang="el-GR" dirty="0" smtClean="0"/>
              <a:t> </a:t>
            </a:r>
            <a:r>
              <a:rPr lang="el-GR" dirty="0" err="1" smtClean="0"/>
              <a:t>ουροδυναμικών</a:t>
            </a:r>
            <a:r>
              <a:rPr lang="el-GR" dirty="0" smtClean="0"/>
              <a:t> παραμέτρων ΣΕ ΑΜΕΣΗ ΣΥΝΑΡΤΗΣΗ ΜΕ ΟΓΚΟ ΟΥΡΗΣΗΣ!</a:t>
            </a:r>
          </a:p>
          <a:p>
            <a:pPr algn="ctr"/>
            <a:r>
              <a:rPr lang="en-US" dirty="0" smtClean="0"/>
              <a:t>!</a:t>
            </a:r>
            <a:r>
              <a:rPr lang="el-GR" dirty="0" smtClean="0"/>
              <a:t>Απουσία δεδομένων για παραμέτρους  (</a:t>
            </a:r>
            <a:r>
              <a:rPr lang="en-US" dirty="0" err="1" smtClean="0"/>
              <a:t>Vpro</a:t>
            </a:r>
            <a:r>
              <a:rPr lang="en-US" dirty="0" smtClean="0"/>
              <a:t>, </a:t>
            </a:r>
            <a:r>
              <a:rPr lang="en-US" dirty="0" err="1" smtClean="0"/>
              <a:t>Cystocele</a:t>
            </a:r>
            <a:r>
              <a:rPr lang="en-US" dirty="0" smtClean="0"/>
              <a:t> grade)!</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Μέσος Όγκος Ούρησης</a:t>
            </a:r>
            <a:endParaRPr lang="el-GR" dirty="0"/>
          </a:p>
        </p:txBody>
      </p:sp>
      <p:pic>
        <p:nvPicPr>
          <p:cNvPr id="1026" name="Picture 2"/>
          <p:cNvPicPr>
            <a:picLocks noChangeAspect="1" noChangeArrowheads="1"/>
          </p:cNvPicPr>
          <p:nvPr/>
        </p:nvPicPr>
        <p:blipFill>
          <a:blip r:embed="rId2"/>
          <a:srcRect/>
          <a:stretch>
            <a:fillRect/>
          </a:stretch>
        </p:blipFill>
        <p:spPr bwMode="auto">
          <a:xfrm>
            <a:off x="0" y="1428736"/>
            <a:ext cx="4786314" cy="5429264"/>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1027" name="Picture 3"/>
          <p:cNvPicPr>
            <a:picLocks noChangeAspect="1" noChangeArrowheads="1"/>
          </p:cNvPicPr>
          <p:nvPr/>
        </p:nvPicPr>
        <p:blipFill>
          <a:blip r:embed="rId3"/>
          <a:srcRect/>
          <a:stretch>
            <a:fillRect/>
          </a:stretch>
        </p:blipFill>
        <p:spPr bwMode="auto">
          <a:xfrm>
            <a:off x="4786314" y="1428737"/>
            <a:ext cx="4357686" cy="5429264"/>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5" name="4 - Βέλος προς τα κάτω"/>
          <p:cNvSpPr/>
          <p:nvPr/>
        </p:nvSpPr>
        <p:spPr>
          <a:xfrm>
            <a:off x="2571736" y="2571744"/>
            <a:ext cx="214314" cy="107157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6" name="5 - Βέλος προς τα κάτω"/>
          <p:cNvSpPr/>
          <p:nvPr/>
        </p:nvSpPr>
        <p:spPr>
          <a:xfrm>
            <a:off x="7072330" y="1928802"/>
            <a:ext cx="214314" cy="1000132"/>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7" name="6 - TextBox"/>
          <p:cNvSpPr txBox="1"/>
          <p:nvPr/>
        </p:nvSpPr>
        <p:spPr>
          <a:xfrm>
            <a:off x="714348" y="0"/>
            <a:ext cx="7500990"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dirty="0" smtClean="0"/>
              <a:t>Number of incontinence episodes:</a:t>
            </a:r>
          </a:p>
          <a:p>
            <a:pPr algn="ctr"/>
            <a:r>
              <a:rPr lang="en-US" sz="2400" dirty="0" smtClean="0"/>
              <a:t>Only soli 5+ MIRA 25 combination showed a statistically significant difference compared with SOLI 5</a:t>
            </a:r>
            <a:endParaRPr lang="el-GR" sz="2400" dirty="0"/>
          </a:p>
        </p:txBody>
      </p:sp>
      <p:sp>
        <p:nvSpPr>
          <p:cNvPr id="8" name="7 - TextBox"/>
          <p:cNvSpPr txBox="1"/>
          <p:nvPr/>
        </p:nvSpPr>
        <p:spPr>
          <a:xfrm rot="18736789">
            <a:off x="544202" y="3704957"/>
            <a:ext cx="1874872" cy="369332"/>
          </a:xfrm>
          <a:prstGeom prst="rect">
            <a:avLst/>
          </a:prstGeom>
          <a:noFill/>
        </p:spPr>
        <p:txBody>
          <a:bodyPr wrap="none" rtlCol="0">
            <a:spAutoFit/>
          </a:bodyPr>
          <a:lstStyle/>
          <a:p>
            <a:r>
              <a:rPr lang="en-US" dirty="0" smtClean="0"/>
              <a:t>Primary end point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6" name="Picture 2"/>
          <p:cNvPicPr>
            <a:picLocks noChangeAspect="1" noChangeArrowheads="1"/>
          </p:cNvPicPr>
          <p:nvPr/>
        </p:nvPicPr>
        <p:blipFill>
          <a:blip r:embed="rId2"/>
          <a:srcRect/>
          <a:stretch>
            <a:fillRect/>
          </a:stretch>
        </p:blipFill>
        <p:spPr bwMode="auto">
          <a:xfrm>
            <a:off x="0" y="1428736"/>
            <a:ext cx="4643438" cy="5429264"/>
          </a:xfrm>
          <a:prstGeom prst="rect">
            <a:avLst/>
          </a:prstGeom>
          <a:noFill/>
          <a:ln w="9525">
            <a:noFill/>
            <a:miter lim="800000"/>
            <a:headEnd/>
            <a:tailEnd/>
          </a:ln>
          <a:effectLst/>
        </p:spPr>
      </p:pic>
      <p:sp>
        <p:nvSpPr>
          <p:cNvPr id="4" name="3 - TextBox"/>
          <p:cNvSpPr txBox="1"/>
          <p:nvPr/>
        </p:nvSpPr>
        <p:spPr>
          <a:xfrm>
            <a:off x="1643042" y="1285860"/>
            <a:ext cx="161236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l-GR" dirty="0" err="1" smtClean="0"/>
              <a:t>Επιτακτικότητα</a:t>
            </a:r>
            <a:endParaRPr lang="el-GR" dirty="0"/>
          </a:p>
        </p:txBody>
      </p:sp>
      <p:pic>
        <p:nvPicPr>
          <p:cNvPr id="1027" name="Picture 3"/>
          <p:cNvPicPr>
            <a:picLocks noChangeAspect="1" noChangeArrowheads="1"/>
          </p:cNvPicPr>
          <p:nvPr/>
        </p:nvPicPr>
        <p:blipFill>
          <a:blip r:embed="rId3"/>
          <a:srcRect/>
          <a:stretch>
            <a:fillRect/>
          </a:stretch>
        </p:blipFill>
        <p:spPr bwMode="auto">
          <a:xfrm>
            <a:off x="4572000" y="1428736"/>
            <a:ext cx="4572000" cy="5429264"/>
          </a:xfrm>
          <a:prstGeom prst="rect">
            <a:avLst/>
          </a:prstGeom>
          <a:noFill/>
          <a:ln w="9525">
            <a:noFill/>
            <a:miter lim="800000"/>
            <a:headEnd/>
            <a:tailEnd/>
          </a:ln>
          <a:effectLst/>
        </p:spPr>
      </p:pic>
      <p:sp>
        <p:nvSpPr>
          <p:cNvPr id="6" name="5 - TextBox"/>
          <p:cNvSpPr txBox="1"/>
          <p:nvPr/>
        </p:nvSpPr>
        <p:spPr>
          <a:xfrm>
            <a:off x="6215074" y="2071678"/>
            <a:ext cx="2767168" cy="64633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smtClean="0"/>
              <a:t>!</a:t>
            </a:r>
            <a:r>
              <a:rPr lang="el-GR" dirty="0" smtClean="0"/>
              <a:t>Η ομορφιά του </a:t>
            </a:r>
            <a:r>
              <a:rPr lang="en-US" dirty="0" smtClean="0"/>
              <a:t>placebo! </a:t>
            </a:r>
          </a:p>
          <a:p>
            <a:r>
              <a:rPr lang="en-US" dirty="0" smtClean="0"/>
              <a:t>!</a:t>
            </a:r>
            <a:r>
              <a:rPr lang="el-GR" dirty="0" smtClean="0"/>
              <a:t>Στο υποκειμενικό </a:t>
            </a:r>
            <a:r>
              <a:rPr lang="en-US" dirty="0" smtClean="0"/>
              <a:t>urgency!</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ChangeAspect="1" noChangeArrowheads="1"/>
          </p:cNvPicPr>
          <p:nvPr/>
        </p:nvPicPr>
        <p:blipFill>
          <a:blip r:embed="rId2"/>
          <a:srcRect/>
          <a:stretch>
            <a:fillRect/>
          </a:stretch>
        </p:blipFill>
        <p:spPr bwMode="auto">
          <a:xfrm>
            <a:off x="-1" y="0"/>
            <a:ext cx="9144001" cy="6858000"/>
          </a:xfrm>
          <a:prstGeom prst="rect">
            <a:avLst/>
          </a:prstGeom>
          <a:noFill/>
          <a:ln w="9525">
            <a:noFill/>
            <a:miter lim="800000"/>
            <a:headEnd/>
            <a:tailEnd/>
          </a:ln>
          <a:effectLst/>
        </p:spPr>
      </p:pic>
      <p:cxnSp>
        <p:nvCxnSpPr>
          <p:cNvPr id="5" name="4 - Ευθεία γραμμή σύνδεσης"/>
          <p:cNvCxnSpPr/>
          <p:nvPr/>
        </p:nvCxnSpPr>
        <p:spPr>
          <a:xfrm flipV="1">
            <a:off x="428596" y="3571876"/>
            <a:ext cx="8501122" cy="285752"/>
          </a:xfrm>
          <a:prstGeom prst="line">
            <a:avLst/>
          </a:prstGeom>
        </p:spPr>
        <p:style>
          <a:lnRef idx="3">
            <a:schemeClr val="accent2"/>
          </a:lnRef>
          <a:fillRef idx="0">
            <a:schemeClr val="accent2"/>
          </a:fillRef>
          <a:effectRef idx="2">
            <a:schemeClr val="accent2"/>
          </a:effectRef>
          <a:fontRef idx="minor">
            <a:schemeClr val="tx1"/>
          </a:fontRef>
        </p:style>
      </p:cxnSp>
      <p:graphicFrame>
        <p:nvGraphicFramePr>
          <p:cNvPr id="6" name="1 - Γράφημα"/>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7" name="6 - Καμπύλο βέλος προς τα κάτω"/>
          <p:cNvSpPr/>
          <p:nvPr/>
        </p:nvSpPr>
        <p:spPr>
          <a:xfrm rot="20094256">
            <a:off x="3924735" y="412813"/>
            <a:ext cx="4009174" cy="1208807"/>
          </a:xfrm>
          <a:prstGeom prst="curved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smtClean="0"/>
              <a:t>Abrams P, Kelleher C, </a:t>
            </a:r>
            <a:r>
              <a:rPr lang="en-US" sz="1800" dirty="0" err="1" smtClean="0"/>
              <a:t>Staskin</a:t>
            </a:r>
            <a:r>
              <a:rPr lang="en-US" sz="1800" dirty="0" smtClean="0"/>
              <a:t> D, </a:t>
            </a:r>
            <a:r>
              <a:rPr lang="en-US" sz="1800" dirty="0" err="1" smtClean="0"/>
              <a:t>Rechberger</a:t>
            </a:r>
            <a:r>
              <a:rPr lang="en-US" sz="1800" dirty="0" smtClean="0"/>
              <a:t> T, Kay R, Martina R, </a:t>
            </a:r>
            <a:r>
              <a:rPr lang="en-US" sz="1800" dirty="0" err="1" smtClean="0"/>
              <a:t>Newgreen</a:t>
            </a:r>
            <a:r>
              <a:rPr lang="en-US" sz="1800" dirty="0" smtClean="0"/>
              <a:t> D, </a:t>
            </a:r>
            <a:r>
              <a:rPr lang="en-US" sz="1800" dirty="0" err="1" smtClean="0"/>
              <a:t>Paireddy</a:t>
            </a:r>
            <a:r>
              <a:rPr lang="en-US" sz="1800" dirty="0" smtClean="0"/>
              <a:t> A, van </a:t>
            </a:r>
            <a:r>
              <a:rPr lang="en-US" sz="1800" dirty="0" err="1" smtClean="0"/>
              <a:t>Maanen</a:t>
            </a:r>
            <a:r>
              <a:rPr lang="en-US" sz="1800" dirty="0" smtClean="0"/>
              <a:t> R, </a:t>
            </a:r>
            <a:r>
              <a:rPr lang="en-US" sz="1800" dirty="0" err="1" smtClean="0"/>
              <a:t>Ridder</a:t>
            </a:r>
            <a:r>
              <a:rPr lang="en-US" sz="1800" dirty="0" smtClean="0"/>
              <a:t> A. Combination</a:t>
            </a:r>
            <a:r>
              <a:rPr lang="en-US" sz="1800" u="sng" dirty="0" smtClean="0"/>
              <a:t> </a:t>
            </a:r>
            <a:r>
              <a:rPr lang="en-US" sz="1800" dirty="0" smtClean="0"/>
              <a:t>treatment</a:t>
            </a:r>
            <a:r>
              <a:rPr lang="en-US" sz="1800" u="sng" dirty="0" smtClean="0"/>
              <a:t> </a:t>
            </a:r>
            <a:r>
              <a:rPr lang="en-US" sz="1800" dirty="0" smtClean="0"/>
              <a:t>with</a:t>
            </a:r>
            <a:r>
              <a:rPr lang="en-US" sz="1800" u="sng" dirty="0" smtClean="0"/>
              <a:t> </a:t>
            </a:r>
            <a:r>
              <a:rPr lang="en-US" sz="1800" dirty="0" err="1" smtClean="0"/>
              <a:t>mirabegron</a:t>
            </a:r>
            <a:r>
              <a:rPr lang="en-US" sz="1800" u="sng" dirty="0" smtClean="0"/>
              <a:t> </a:t>
            </a:r>
            <a:r>
              <a:rPr lang="en-US" sz="1800" dirty="0" smtClean="0"/>
              <a:t>and</a:t>
            </a:r>
            <a:r>
              <a:rPr lang="en-US" sz="1800" u="sng" dirty="0" smtClean="0"/>
              <a:t> </a:t>
            </a:r>
            <a:r>
              <a:rPr lang="en-US" sz="1800" dirty="0" err="1" smtClean="0"/>
              <a:t>solifenacin</a:t>
            </a:r>
            <a:r>
              <a:rPr lang="en-US" sz="1800" u="sng" dirty="0" smtClean="0"/>
              <a:t> </a:t>
            </a:r>
            <a:r>
              <a:rPr lang="en-US" sz="1800" dirty="0" smtClean="0"/>
              <a:t>in</a:t>
            </a:r>
            <a:r>
              <a:rPr lang="en-US" sz="1800" u="sng" dirty="0" smtClean="0"/>
              <a:t> </a:t>
            </a:r>
            <a:r>
              <a:rPr lang="en-US" sz="1800" dirty="0" smtClean="0"/>
              <a:t>patients</a:t>
            </a:r>
            <a:r>
              <a:rPr lang="en-US" sz="1800" u="sng" dirty="0" smtClean="0"/>
              <a:t> </a:t>
            </a:r>
            <a:r>
              <a:rPr lang="en-US" sz="1800" dirty="0" smtClean="0"/>
              <a:t>with</a:t>
            </a:r>
            <a:r>
              <a:rPr lang="en-US" sz="1800" u="sng" dirty="0" smtClean="0"/>
              <a:t> </a:t>
            </a:r>
            <a:r>
              <a:rPr lang="en-US" sz="1800" dirty="0" smtClean="0"/>
              <a:t>overactive bladder: efficacy</a:t>
            </a:r>
            <a:r>
              <a:rPr lang="en-US" sz="1800" u="sng" dirty="0" smtClean="0"/>
              <a:t> </a:t>
            </a:r>
            <a:r>
              <a:rPr lang="en-US" sz="1800" dirty="0" smtClean="0"/>
              <a:t>and</a:t>
            </a:r>
            <a:r>
              <a:rPr lang="en-US" sz="1800" u="sng" dirty="0" smtClean="0"/>
              <a:t> </a:t>
            </a:r>
            <a:r>
              <a:rPr lang="en-US" sz="1800" dirty="0" smtClean="0"/>
              <a:t>safety</a:t>
            </a:r>
            <a:r>
              <a:rPr lang="en-US" sz="1800" u="sng" dirty="0" smtClean="0"/>
              <a:t> </a:t>
            </a:r>
            <a:r>
              <a:rPr lang="en-US" sz="1800" dirty="0" smtClean="0"/>
              <a:t>results</a:t>
            </a:r>
            <a:r>
              <a:rPr lang="en-US" sz="1800" u="sng" dirty="0" smtClean="0"/>
              <a:t> </a:t>
            </a:r>
            <a:r>
              <a:rPr lang="en-US" sz="1800" dirty="0" smtClean="0"/>
              <a:t>from a</a:t>
            </a:r>
            <a:r>
              <a:rPr lang="en-US" sz="1800" u="sng" dirty="0" smtClean="0"/>
              <a:t> </a:t>
            </a:r>
            <a:r>
              <a:rPr lang="en-US" sz="1800" dirty="0" err="1" smtClean="0"/>
              <a:t>randomised</a:t>
            </a:r>
            <a:r>
              <a:rPr lang="en-US" sz="1800" dirty="0" smtClean="0"/>
              <a:t>,</a:t>
            </a:r>
            <a:r>
              <a:rPr lang="en-US" sz="1800" u="sng" dirty="0" smtClean="0"/>
              <a:t> </a:t>
            </a:r>
            <a:r>
              <a:rPr lang="en-US" sz="1800" dirty="0" smtClean="0"/>
              <a:t>double-blind,</a:t>
            </a:r>
            <a:r>
              <a:rPr lang="en-US" sz="1800" u="sng" dirty="0" smtClean="0"/>
              <a:t> </a:t>
            </a:r>
            <a:r>
              <a:rPr lang="en-US" sz="1800" dirty="0" smtClean="0"/>
              <a:t>dose-ranging,</a:t>
            </a:r>
            <a:r>
              <a:rPr lang="en-US" sz="1800" u="sng" dirty="0" smtClean="0"/>
              <a:t> </a:t>
            </a:r>
            <a:r>
              <a:rPr lang="en-US" sz="1800" dirty="0" smtClean="0"/>
              <a:t>phase 2 study(Symphony). </a:t>
            </a:r>
            <a:r>
              <a:rPr lang="en-US" sz="1800" dirty="0" err="1" smtClean="0">
                <a:solidFill>
                  <a:srgbClr val="C00000"/>
                </a:solidFill>
              </a:rPr>
              <a:t>Eur</a:t>
            </a:r>
            <a:r>
              <a:rPr lang="en-US" sz="1800" dirty="0" smtClean="0">
                <a:solidFill>
                  <a:srgbClr val="C00000"/>
                </a:solidFill>
              </a:rPr>
              <a:t> Urol. 2015 Mar;67(3):577-88.</a:t>
            </a:r>
            <a:endParaRPr lang="el-GR" sz="1800" dirty="0"/>
          </a:p>
        </p:txBody>
      </p:sp>
      <p:sp>
        <p:nvSpPr>
          <p:cNvPr id="3" name="2 - TextBox"/>
          <p:cNvSpPr txBox="1"/>
          <p:nvPr/>
        </p:nvSpPr>
        <p:spPr>
          <a:xfrm>
            <a:off x="1928794" y="2928934"/>
            <a:ext cx="6215106"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dirty="0" smtClean="0"/>
              <a:t>H </a:t>
            </a:r>
            <a:r>
              <a:rPr lang="el-GR" sz="2400" b="1" dirty="0" smtClean="0"/>
              <a:t>συνδυασμένη θεραπεία</a:t>
            </a:r>
            <a:r>
              <a:rPr lang="el-GR" sz="2400" dirty="0" smtClean="0"/>
              <a:t> με </a:t>
            </a:r>
            <a:r>
              <a:rPr lang="en-US" sz="2400" b="1" dirty="0" err="1" smtClean="0"/>
              <a:t>solifenacin</a:t>
            </a:r>
            <a:r>
              <a:rPr lang="en-US" sz="2400" b="1" dirty="0" smtClean="0"/>
              <a:t> </a:t>
            </a:r>
            <a:r>
              <a:rPr lang="el-GR" sz="2400" b="1" dirty="0" smtClean="0"/>
              <a:t>και </a:t>
            </a:r>
            <a:r>
              <a:rPr lang="en-US" sz="2400" b="1" dirty="0" err="1" smtClean="0"/>
              <a:t>mirabegron</a:t>
            </a:r>
            <a:r>
              <a:rPr lang="en-US" sz="2400" b="1" dirty="0" smtClean="0"/>
              <a:t> </a:t>
            </a:r>
            <a:r>
              <a:rPr lang="el-GR" sz="2400" dirty="0" smtClean="0"/>
              <a:t>παρουσίασε σημαντική </a:t>
            </a:r>
            <a:r>
              <a:rPr lang="el-GR" sz="2400" b="1" dirty="0" smtClean="0"/>
              <a:t>βελτίωση </a:t>
            </a:r>
            <a:r>
              <a:rPr lang="el-GR" sz="2400" dirty="0" smtClean="0"/>
              <a:t>έναντι της </a:t>
            </a:r>
            <a:r>
              <a:rPr lang="el-GR" sz="2400" dirty="0" err="1" smtClean="0"/>
              <a:t>μονοθεραπείας</a:t>
            </a:r>
            <a:r>
              <a:rPr lang="el-GR" sz="2400" dirty="0" smtClean="0"/>
              <a:t> (</a:t>
            </a:r>
            <a:r>
              <a:rPr lang="en-US" sz="2400" dirty="0" err="1" smtClean="0"/>
              <a:t>solifenacin</a:t>
            </a:r>
            <a:r>
              <a:rPr lang="en-US" sz="2400" dirty="0" smtClean="0"/>
              <a:t> 5 mgr) </a:t>
            </a:r>
            <a:r>
              <a:rPr lang="el-GR" sz="2400" dirty="0" smtClean="0"/>
              <a:t>στον </a:t>
            </a:r>
            <a:r>
              <a:rPr lang="el-GR" sz="2400" b="1" dirty="0" smtClean="0"/>
              <a:t>όγκο ούρησης</a:t>
            </a:r>
            <a:r>
              <a:rPr lang="el-GR" sz="2400" dirty="0" smtClean="0"/>
              <a:t>, την </a:t>
            </a:r>
            <a:r>
              <a:rPr lang="el-GR" sz="2400" b="1" dirty="0" smtClean="0"/>
              <a:t>συχνότητα ουρήσεων </a:t>
            </a:r>
            <a:r>
              <a:rPr lang="el-GR" sz="2400" dirty="0" smtClean="0"/>
              <a:t>και την </a:t>
            </a:r>
            <a:r>
              <a:rPr lang="el-GR" sz="2400" b="1" dirty="0" err="1" smtClean="0"/>
              <a:t>επιτακτικότητα</a:t>
            </a:r>
            <a:r>
              <a:rPr lang="el-GR" sz="2400" b="1" dirty="0" smtClean="0"/>
              <a:t>, </a:t>
            </a:r>
            <a:r>
              <a:rPr lang="el-GR" sz="2400" dirty="0" smtClean="0"/>
              <a:t> </a:t>
            </a:r>
            <a:r>
              <a:rPr lang="el-GR" sz="2400" b="1" dirty="0" smtClean="0">
                <a:solidFill>
                  <a:srgbClr val="C00000"/>
                </a:solidFill>
              </a:rPr>
              <a:t>χωρίς να αυξάνονται </a:t>
            </a:r>
            <a:r>
              <a:rPr lang="el-GR" sz="2400" dirty="0" smtClean="0"/>
              <a:t>σε ενοχλητικό βαθμό οι  </a:t>
            </a:r>
            <a:r>
              <a:rPr lang="el-GR" sz="2400" b="1" dirty="0" smtClean="0">
                <a:solidFill>
                  <a:srgbClr val="C00000"/>
                </a:solidFill>
              </a:rPr>
              <a:t>ανεπιθύμητες ενέργειες </a:t>
            </a:r>
            <a:r>
              <a:rPr lang="el-GR" sz="2400" dirty="0" smtClean="0"/>
              <a:t>συγκριτικά με την </a:t>
            </a:r>
            <a:r>
              <a:rPr lang="el-GR" sz="2400" dirty="0" err="1" smtClean="0"/>
              <a:t>μονοθεραπεία</a:t>
            </a:r>
            <a:r>
              <a:rPr lang="el-GR" sz="2400" dirty="0" smtClean="0"/>
              <a:t> με </a:t>
            </a:r>
            <a:r>
              <a:rPr lang="en-US" sz="2400" dirty="0" err="1" smtClean="0"/>
              <a:t>solifenacin</a:t>
            </a:r>
            <a:r>
              <a:rPr lang="en-US" sz="2400" dirty="0" smtClean="0"/>
              <a:t> </a:t>
            </a:r>
            <a:r>
              <a:rPr lang="el-GR" sz="2400" dirty="0" smtClean="0"/>
              <a:t>ή </a:t>
            </a:r>
            <a:r>
              <a:rPr lang="en-US" sz="2400" dirty="0" err="1" smtClean="0"/>
              <a:t>mirabegron</a:t>
            </a:r>
            <a:endParaRPr lang="el-GR" sz="2400" dirty="0"/>
          </a:p>
        </p:txBody>
      </p:sp>
      <p:sp>
        <p:nvSpPr>
          <p:cNvPr id="4" name="3 - TextBox"/>
          <p:cNvSpPr txBox="1"/>
          <p:nvPr/>
        </p:nvSpPr>
        <p:spPr>
          <a:xfrm>
            <a:off x="3786182" y="2285992"/>
            <a:ext cx="1978170"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sz="2400" dirty="0" smtClean="0"/>
              <a:t>ΣΥΜΠΕΡΑΣΜΑ</a:t>
            </a:r>
            <a:endParaRPr lang="el-GR"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1430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smtClean="0"/>
              <a:t>Abrams P, Kelleher C, </a:t>
            </a:r>
            <a:r>
              <a:rPr lang="en-US" sz="1800" dirty="0" err="1" smtClean="0"/>
              <a:t>Staskin</a:t>
            </a:r>
            <a:r>
              <a:rPr lang="en-US" sz="1800" dirty="0" smtClean="0"/>
              <a:t> D, </a:t>
            </a:r>
            <a:r>
              <a:rPr lang="en-US" sz="1800" dirty="0" err="1" smtClean="0"/>
              <a:t>Rechberger</a:t>
            </a:r>
            <a:r>
              <a:rPr lang="en-US" sz="1800" dirty="0" smtClean="0"/>
              <a:t> T, Kay R, Martina R, </a:t>
            </a:r>
            <a:r>
              <a:rPr lang="en-US" sz="1800" dirty="0" err="1" smtClean="0"/>
              <a:t>Newgreen</a:t>
            </a:r>
            <a:r>
              <a:rPr lang="en-US" sz="1800" dirty="0" smtClean="0"/>
              <a:t> D, </a:t>
            </a:r>
            <a:r>
              <a:rPr lang="en-US" sz="1800" dirty="0" err="1" smtClean="0"/>
              <a:t>Paireddy</a:t>
            </a:r>
            <a:r>
              <a:rPr lang="en-US" sz="1800" dirty="0" smtClean="0"/>
              <a:t> A, van </a:t>
            </a:r>
            <a:r>
              <a:rPr lang="en-US" sz="1800" dirty="0" err="1" smtClean="0"/>
              <a:t>Maanen</a:t>
            </a:r>
            <a:r>
              <a:rPr lang="en-US" sz="1800" dirty="0" smtClean="0"/>
              <a:t> R, </a:t>
            </a:r>
            <a:r>
              <a:rPr lang="en-US" sz="1800" dirty="0" err="1" smtClean="0"/>
              <a:t>Ridder</a:t>
            </a:r>
            <a:r>
              <a:rPr lang="en-US" sz="1800" dirty="0" smtClean="0"/>
              <a:t> A. Combination</a:t>
            </a:r>
            <a:r>
              <a:rPr lang="en-US" sz="1800" u="sng" dirty="0" smtClean="0"/>
              <a:t> </a:t>
            </a:r>
            <a:r>
              <a:rPr lang="en-US" sz="1800" dirty="0" smtClean="0"/>
              <a:t>treatment</a:t>
            </a:r>
            <a:r>
              <a:rPr lang="en-US" sz="1800" u="sng" dirty="0" smtClean="0"/>
              <a:t> </a:t>
            </a:r>
            <a:r>
              <a:rPr lang="en-US" sz="1800" dirty="0" smtClean="0"/>
              <a:t>with</a:t>
            </a:r>
            <a:r>
              <a:rPr lang="en-US" sz="1800" u="sng" dirty="0" smtClean="0"/>
              <a:t> </a:t>
            </a:r>
            <a:r>
              <a:rPr lang="en-US" sz="1800" dirty="0" err="1" smtClean="0"/>
              <a:t>mirabegron</a:t>
            </a:r>
            <a:r>
              <a:rPr lang="en-US" sz="1800" u="sng" dirty="0" smtClean="0"/>
              <a:t> </a:t>
            </a:r>
            <a:r>
              <a:rPr lang="en-US" sz="1800" dirty="0" smtClean="0"/>
              <a:t>and</a:t>
            </a:r>
            <a:r>
              <a:rPr lang="en-US" sz="1800" u="sng" dirty="0" smtClean="0"/>
              <a:t> </a:t>
            </a:r>
            <a:r>
              <a:rPr lang="en-US" sz="1800" dirty="0" err="1" smtClean="0"/>
              <a:t>solifenacin</a:t>
            </a:r>
            <a:r>
              <a:rPr lang="en-US" sz="1800" u="sng" dirty="0" smtClean="0"/>
              <a:t> </a:t>
            </a:r>
            <a:r>
              <a:rPr lang="en-US" sz="1800" dirty="0" smtClean="0"/>
              <a:t>in</a:t>
            </a:r>
            <a:r>
              <a:rPr lang="en-US" sz="1800" u="sng" dirty="0" smtClean="0"/>
              <a:t> </a:t>
            </a:r>
            <a:r>
              <a:rPr lang="en-US" sz="1800" dirty="0" smtClean="0"/>
              <a:t>patients</a:t>
            </a:r>
            <a:r>
              <a:rPr lang="en-US" sz="1800" u="sng" dirty="0" smtClean="0"/>
              <a:t> </a:t>
            </a:r>
            <a:r>
              <a:rPr lang="en-US" sz="1800" dirty="0" smtClean="0"/>
              <a:t>with</a:t>
            </a:r>
            <a:r>
              <a:rPr lang="en-US" sz="1800" u="sng" dirty="0" smtClean="0"/>
              <a:t> </a:t>
            </a:r>
            <a:r>
              <a:rPr lang="en-US" sz="1800" dirty="0" smtClean="0"/>
              <a:t>overactive bladder: efficacy</a:t>
            </a:r>
            <a:r>
              <a:rPr lang="en-US" sz="1800" u="sng" dirty="0" smtClean="0"/>
              <a:t> </a:t>
            </a:r>
            <a:r>
              <a:rPr lang="en-US" sz="1800" dirty="0" smtClean="0"/>
              <a:t>and</a:t>
            </a:r>
            <a:r>
              <a:rPr lang="en-US" sz="1800" u="sng" dirty="0" smtClean="0"/>
              <a:t> </a:t>
            </a:r>
            <a:r>
              <a:rPr lang="en-US" sz="1800" dirty="0" smtClean="0"/>
              <a:t>safety</a:t>
            </a:r>
            <a:r>
              <a:rPr lang="en-US" sz="1800" u="sng" dirty="0" smtClean="0"/>
              <a:t> </a:t>
            </a:r>
            <a:r>
              <a:rPr lang="en-US" sz="1800" dirty="0" smtClean="0"/>
              <a:t>results</a:t>
            </a:r>
            <a:r>
              <a:rPr lang="en-US" sz="1800" u="sng" dirty="0" smtClean="0"/>
              <a:t> </a:t>
            </a:r>
            <a:r>
              <a:rPr lang="en-US" sz="1800" dirty="0" smtClean="0"/>
              <a:t>from a</a:t>
            </a:r>
            <a:r>
              <a:rPr lang="en-US" sz="1800" u="sng" dirty="0" smtClean="0"/>
              <a:t> </a:t>
            </a:r>
            <a:r>
              <a:rPr lang="en-US" sz="1800" dirty="0" err="1" smtClean="0"/>
              <a:t>randomised</a:t>
            </a:r>
            <a:r>
              <a:rPr lang="en-US" sz="1800" dirty="0" smtClean="0"/>
              <a:t>,</a:t>
            </a:r>
            <a:r>
              <a:rPr lang="en-US" sz="1800" u="sng" dirty="0" smtClean="0"/>
              <a:t> </a:t>
            </a:r>
            <a:r>
              <a:rPr lang="en-US" sz="1800" dirty="0" smtClean="0"/>
              <a:t>double-blind,</a:t>
            </a:r>
            <a:r>
              <a:rPr lang="en-US" sz="1800" u="sng" dirty="0" smtClean="0"/>
              <a:t> </a:t>
            </a:r>
            <a:r>
              <a:rPr lang="en-US" sz="1800" dirty="0" smtClean="0"/>
              <a:t>dose-ranging,</a:t>
            </a:r>
            <a:r>
              <a:rPr lang="en-US" sz="1800" u="sng" dirty="0" smtClean="0"/>
              <a:t> </a:t>
            </a:r>
            <a:r>
              <a:rPr lang="en-US" sz="1800" dirty="0" smtClean="0"/>
              <a:t>phase 2 study(Symphony). </a:t>
            </a:r>
            <a:r>
              <a:rPr lang="en-US" sz="1800" dirty="0" err="1" smtClean="0">
                <a:solidFill>
                  <a:srgbClr val="C00000"/>
                </a:solidFill>
              </a:rPr>
              <a:t>Eur</a:t>
            </a:r>
            <a:r>
              <a:rPr lang="en-US" sz="1800" dirty="0" smtClean="0">
                <a:solidFill>
                  <a:srgbClr val="C00000"/>
                </a:solidFill>
              </a:rPr>
              <a:t> Urol. 2015 Mar;67(3):577-88.</a:t>
            </a:r>
            <a:endParaRPr lang="el-GR" sz="1800" dirty="0"/>
          </a:p>
        </p:txBody>
      </p:sp>
      <p:graphicFrame>
        <p:nvGraphicFramePr>
          <p:cNvPr id="3" name="1 - Γράφημα"/>
          <p:cNvGraphicFramePr/>
          <p:nvPr/>
        </p:nvGraphicFramePr>
        <p:xfrm>
          <a:off x="0" y="1142984"/>
          <a:ext cx="9144000" cy="5715016"/>
        </p:xfrm>
        <a:graphic>
          <a:graphicData uri="http://schemas.openxmlformats.org/drawingml/2006/chart">
            <c:chart xmlns:c="http://schemas.openxmlformats.org/drawingml/2006/chart" xmlns:r="http://schemas.openxmlformats.org/officeDocument/2006/relationships" r:id="rId2"/>
          </a:graphicData>
        </a:graphic>
      </p:graphicFrame>
      <p:sp>
        <p:nvSpPr>
          <p:cNvPr id="4" name="3 - TextBox"/>
          <p:cNvSpPr txBox="1"/>
          <p:nvPr/>
        </p:nvSpPr>
        <p:spPr>
          <a:xfrm>
            <a:off x="5715008" y="4357694"/>
            <a:ext cx="1040093"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dirty="0" smtClean="0"/>
              <a:t>Personal </a:t>
            </a:r>
          </a:p>
          <a:p>
            <a:pPr algn="ctr"/>
            <a:r>
              <a:rPr lang="en-US" dirty="0" smtClean="0"/>
              <a:t>Choice</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1430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smtClean="0"/>
              <a:t>Abrams P, Kelleher C, </a:t>
            </a:r>
            <a:r>
              <a:rPr lang="en-US" sz="1800" dirty="0" err="1" smtClean="0"/>
              <a:t>Staskin</a:t>
            </a:r>
            <a:r>
              <a:rPr lang="en-US" sz="1800" dirty="0" smtClean="0"/>
              <a:t> D, </a:t>
            </a:r>
            <a:r>
              <a:rPr lang="en-US" sz="1800" dirty="0" err="1" smtClean="0"/>
              <a:t>Rechberger</a:t>
            </a:r>
            <a:r>
              <a:rPr lang="en-US" sz="1800" dirty="0" smtClean="0"/>
              <a:t> T, Kay R, Martina R, </a:t>
            </a:r>
            <a:r>
              <a:rPr lang="en-US" sz="1800" dirty="0" err="1" smtClean="0"/>
              <a:t>Newgreen</a:t>
            </a:r>
            <a:r>
              <a:rPr lang="en-US" sz="1800" dirty="0" smtClean="0"/>
              <a:t> D, </a:t>
            </a:r>
            <a:r>
              <a:rPr lang="en-US" sz="1800" dirty="0" err="1" smtClean="0"/>
              <a:t>Paireddy</a:t>
            </a:r>
            <a:r>
              <a:rPr lang="en-US" sz="1800" dirty="0" smtClean="0"/>
              <a:t> A, van </a:t>
            </a:r>
            <a:r>
              <a:rPr lang="en-US" sz="1800" dirty="0" err="1" smtClean="0"/>
              <a:t>Maanen</a:t>
            </a:r>
            <a:r>
              <a:rPr lang="en-US" sz="1800" dirty="0" smtClean="0"/>
              <a:t> R, </a:t>
            </a:r>
            <a:r>
              <a:rPr lang="en-US" sz="1800" dirty="0" err="1" smtClean="0"/>
              <a:t>Ridder</a:t>
            </a:r>
            <a:r>
              <a:rPr lang="en-US" sz="1800" dirty="0" smtClean="0"/>
              <a:t> A. Combination</a:t>
            </a:r>
            <a:r>
              <a:rPr lang="en-US" sz="1800" u="sng" dirty="0" smtClean="0"/>
              <a:t> </a:t>
            </a:r>
            <a:r>
              <a:rPr lang="en-US" sz="1800" dirty="0" smtClean="0"/>
              <a:t>treatment</a:t>
            </a:r>
            <a:r>
              <a:rPr lang="en-US" sz="1800" u="sng" dirty="0" smtClean="0"/>
              <a:t> </a:t>
            </a:r>
            <a:r>
              <a:rPr lang="en-US" sz="1800" dirty="0" smtClean="0"/>
              <a:t>with</a:t>
            </a:r>
            <a:r>
              <a:rPr lang="en-US" sz="1800" u="sng" dirty="0" smtClean="0"/>
              <a:t> </a:t>
            </a:r>
            <a:r>
              <a:rPr lang="en-US" sz="1800" dirty="0" err="1" smtClean="0"/>
              <a:t>mirabegron</a:t>
            </a:r>
            <a:r>
              <a:rPr lang="en-US" sz="1800" u="sng" dirty="0" smtClean="0"/>
              <a:t> </a:t>
            </a:r>
            <a:r>
              <a:rPr lang="en-US" sz="1800" dirty="0" smtClean="0"/>
              <a:t>and</a:t>
            </a:r>
            <a:r>
              <a:rPr lang="en-US" sz="1800" u="sng" dirty="0" smtClean="0"/>
              <a:t> </a:t>
            </a:r>
            <a:r>
              <a:rPr lang="en-US" sz="1800" dirty="0" err="1" smtClean="0"/>
              <a:t>solifenacin</a:t>
            </a:r>
            <a:r>
              <a:rPr lang="en-US" sz="1800" u="sng" dirty="0" smtClean="0"/>
              <a:t> </a:t>
            </a:r>
            <a:r>
              <a:rPr lang="en-US" sz="1800" dirty="0" smtClean="0"/>
              <a:t>in</a:t>
            </a:r>
            <a:r>
              <a:rPr lang="en-US" sz="1800" u="sng" dirty="0" smtClean="0"/>
              <a:t> </a:t>
            </a:r>
            <a:r>
              <a:rPr lang="en-US" sz="1800" dirty="0" smtClean="0"/>
              <a:t>patients</a:t>
            </a:r>
            <a:r>
              <a:rPr lang="en-US" sz="1800" u="sng" dirty="0" smtClean="0"/>
              <a:t> </a:t>
            </a:r>
            <a:r>
              <a:rPr lang="en-US" sz="1800" dirty="0" smtClean="0"/>
              <a:t>with</a:t>
            </a:r>
            <a:r>
              <a:rPr lang="en-US" sz="1800" u="sng" dirty="0" smtClean="0"/>
              <a:t> </a:t>
            </a:r>
            <a:r>
              <a:rPr lang="en-US" sz="1800" dirty="0" smtClean="0"/>
              <a:t>overactive bladder: efficacy</a:t>
            </a:r>
            <a:r>
              <a:rPr lang="en-US" sz="1800" u="sng" dirty="0" smtClean="0"/>
              <a:t> </a:t>
            </a:r>
            <a:r>
              <a:rPr lang="en-US" sz="1800" dirty="0" smtClean="0"/>
              <a:t>and</a:t>
            </a:r>
            <a:r>
              <a:rPr lang="en-US" sz="1800" u="sng" dirty="0" smtClean="0"/>
              <a:t> </a:t>
            </a:r>
            <a:r>
              <a:rPr lang="en-US" sz="1800" dirty="0" smtClean="0"/>
              <a:t>safety</a:t>
            </a:r>
            <a:r>
              <a:rPr lang="en-US" sz="1800" u="sng" dirty="0" smtClean="0"/>
              <a:t> </a:t>
            </a:r>
            <a:r>
              <a:rPr lang="en-US" sz="1800" dirty="0" smtClean="0"/>
              <a:t>results</a:t>
            </a:r>
            <a:r>
              <a:rPr lang="en-US" sz="1800" u="sng" dirty="0" smtClean="0"/>
              <a:t> </a:t>
            </a:r>
            <a:r>
              <a:rPr lang="en-US" sz="1800" dirty="0" smtClean="0"/>
              <a:t>from a</a:t>
            </a:r>
            <a:r>
              <a:rPr lang="en-US" sz="1800" u="sng" dirty="0" smtClean="0"/>
              <a:t> </a:t>
            </a:r>
            <a:r>
              <a:rPr lang="en-US" sz="1800" dirty="0" err="1" smtClean="0"/>
              <a:t>randomised</a:t>
            </a:r>
            <a:r>
              <a:rPr lang="en-US" sz="1800" dirty="0" smtClean="0"/>
              <a:t>,</a:t>
            </a:r>
            <a:r>
              <a:rPr lang="en-US" sz="1800" u="sng" dirty="0" smtClean="0"/>
              <a:t> </a:t>
            </a:r>
            <a:r>
              <a:rPr lang="en-US" sz="1800" dirty="0" smtClean="0"/>
              <a:t>double-blind,</a:t>
            </a:r>
            <a:r>
              <a:rPr lang="en-US" sz="1800" u="sng" dirty="0" smtClean="0"/>
              <a:t> </a:t>
            </a:r>
            <a:r>
              <a:rPr lang="en-US" sz="1800" dirty="0" smtClean="0"/>
              <a:t>dose-ranging,</a:t>
            </a:r>
            <a:r>
              <a:rPr lang="en-US" sz="1800" u="sng" dirty="0" smtClean="0"/>
              <a:t> </a:t>
            </a:r>
            <a:r>
              <a:rPr lang="en-US" sz="1800" dirty="0" smtClean="0"/>
              <a:t>phase 2 study(Symphony). </a:t>
            </a:r>
            <a:r>
              <a:rPr lang="en-US" sz="1800" dirty="0" err="1" smtClean="0">
                <a:solidFill>
                  <a:srgbClr val="C00000"/>
                </a:solidFill>
              </a:rPr>
              <a:t>Eur</a:t>
            </a:r>
            <a:r>
              <a:rPr lang="en-US" sz="1800" dirty="0" smtClean="0">
                <a:solidFill>
                  <a:srgbClr val="C00000"/>
                </a:solidFill>
              </a:rPr>
              <a:t> Urol. 2015 Mar;67(3):577-88.</a:t>
            </a:r>
            <a:endParaRPr lang="el-GR" sz="1800" dirty="0"/>
          </a:p>
        </p:txBody>
      </p:sp>
      <p:graphicFrame>
        <p:nvGraphicFramePr>
          <p:cNvPr id="3" name="1 - Γράφημα"/>
          <p:cNvGraphicFramePr/>
          <p:nvPr/>
        </p:nvGraphicFramePr>
        <p:xfrm>
          <a:off x="0" y="1142984"/>
          <a:ext cx="9144000" cy="5715016"/>
        </p:xfrm>
        <a:graphic>
          <a:graphicData uri="http://schemas.openxmlformats.org/drawingml/2006/chart">
            <c:chart xmlns:c="http://schemas.openxmlformats.org/drawingml/2006/chart" xmlns:r="http://schemas.openxmlformats.org/officeDocument/2006/relationships" r:id="rId2"/>
          </a:graphicData>
        </a:graphic>
      </p:graphicFrame>
      <p:sp>
        <p:nvSpPr>
          <p:cNvPr id="4" name="3 - TextBox"/>
          <p:cNvSpPr txBox="1"/>
          <p:nvPr/>
        </p:nvSpPr>
        <p:spPr>
          <a:xfrm>
            <a:off x="7786710" y="4143380"/>
            <a:ext cx="107157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Personal Choice</a:t>
            </a:r>
            <a:endParaRPr lang="el-GR" dirty="0"/>
          </a:p>
        </p:txBody>
      </p:sp>
      <p:sp>
        <p:nvSpPr>
          <p:cNvPr id="5" name="4 - TextBox"/>
          <p:cNvSpPr txBox="1"/>
          <p:nvPr/>
        </p:nvSpPr>
        <p:spPr>
          <a:xfrm>
            <a:off x="7572396" y="4857760"/>
            <a:ext cx="1399870" cy="646331"/>
          </a:xfrm>
          <a:prstGeom prst="rect">
            <a:avLst/>
          </a:prstGeom>
          <a:noFill/>
        </p:spPr>
        <p:txBody>
          <a:bodyPr wrap="none" rtlCol="0">
            <a:spAutoFit/>
          </a:bodyPr>
          <a:lstStyle/>
          <a:p>
            <a:pPr algn="ctr"/>
            <a:r>
              <a:rPr lang="en-US" dirty="0" smtClean="0">
                <a:solidFill>
                  <a:schemeClr val="bg1"/>
                </a:solidFill>
              </a:rPr>
              <a:t>Cost </a:t>
            </a:r>
          </a:p>
          <a:p>
            <a:pPr algn="ctr"/>
            <a:r>
              <a:rPr lang="en-US" dirty="0" smtClean="0">
                <a:solidFill>
                  <a:schemeClr val="bg1"/>
                </a:solidFill>
              </a:rPr>
              <a:t>Effectiveness</a:t>
            </a:r>
            <a:endParaRPr lang="el-GR"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Μη ανταπόκριση των </a:t>
            </a:r>
            <a:r>
              <a:rPr lang="en-US" dirty="0" smtClean="0"/>
              <a:t>MALE-LUTS </a:t>
            </a:r>
            <a:r>
              <a:rPr lang="el-GR" dirty="0" smtClean="0"/>
              <a:t>στην φαρμακευτική αγωγή </a:t>
            </a:r>
            <a:r>
              <a:rPr lang="en-US" dirty="0" smtClean="0"/>
              <a:t>?</a:t>
            </a:r>
            <a:endParaRPr lang="el-GR" dirty="0"/>
          </a:p>
        </p:txBody>
      </p:sp>
      <p:pic>
        <p:nvPicPr>
          <p:cNvPr id="1026" name="Picture 2"/>
          <p:cNvPicPr>
            <a:picLocks noGrp="1" noChangeAspect="1" noChangeArrowheads="1"/>
          </p:cNvPicPr>
          <p:nvPr>
            <p:ph idx="1"/>
          </p:nvPr>
        </p:nvPicPr>
        <p:blipFill>
          <a:blip r:embed="rId2"/>
          <a:srcRect/>
          <a:stretch>
            <a:fillRect/>
          </a:stretch>
        </p:blipFill>
        <p:spPr bwMode="auto">
          <a:xfrm>
            <a:off x="500034" y="1500174"/>
            <a:ext cx="8286808" cy="4214842"/>
          </a:xfrm>
          <a:prstGeom prst="rect">
            <a:avLst/>
          </a:prstGeom>
          <a:noFill/>
          <a:ln w="9525">
            <a:noFill/>
            <a:miter lim="800000"/>
            <a:headEnd/>
            <a:tailEnd/>
          </a:ln>
          <a:effectLst/>
        </p:spPr>
      </p:pic>
      <p:sp>
        <p:nvSpPr>
          <p:cNvPr id="8" name="7 - Αστέρι 5 ακτινών"/>
          <p:cNvSpPr/>
          <p:nvPr/>
        </p:nvSpPr>
        <p:spPr>
          <a:xfrm>
            <a:off x="6286512" y="5143512"/>
            <a:ext cx="214314" cy="285752"/>
          </a:xfrm>
          <a:prstGeom prst="star5">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9" name="8 - TextBox"/>
          <p:cNvSpPr txBox="1"/>
          <p:nvPr/>
        </p:nvSpPr>
        <p:spPr>
          <a:xfrm>
            <a:off x="1285852" y="5786454"/>
            <a:ext cx="6478120" cy="707886"/>
          </a:xfrm>
          <a:prstGeom prst="rect">
            <a:avLst/>
          </a:prstGeom>
          <a:noFill/>
        </p:spPr>
        <p:txBody>
          <a:bodyPr wrap="none" rtlCol="0">
            <a:spAutoFit/>
          </a:bodyPr>
          <a:lstStyle/>
          <a:p>
            <a:r>
              <a:rPr lang="el-GR" sz="4000" dirty="0" smtClean="0"/>
              <a:t>ΧΕΙΡΟΥΡΓΕΙΟ- ΣΥΜΦΩΝΕΙΤΕ ? </a:t>
            </a:r>
            <a:endParaRPr lang="el-GR" sz="4000" dirty="0"/>
          </a:p>
        </p:txBody>
      </p:sp>
      <p:sp>
        <p:nvSpPr>
          <p:cNvPr id="7" name="6 - TextBox"/>
          <p:cNvSpPr txBox="1"/>
          <p:nvPr/>
        </p:nvSpPr>
        <p:spPr>
          <a:xfrm>
            <a:off x="428596" y="1500174"/>
            <a:ext cx="585032" cy="369332"/>
          </a:xfrm>
          <a:prstGeom prst="rect">
            <a:avLst/>
          </a:prstGeom>
          <a:noFill/>
        </p:spPr>
        <p:txBody>
          <a:bodyPr wrap="none" rtlCol="0">
            <a:spAutoFit/>
          </a:bodyPr>
          <a:lstStyle/>
          <a:p>
            <a:r>
              <a:rPr lang="en-US" dirty="0" smtClean="0"/>
              <a:t>CAU</a:t>
            </a:r>
            <a:endParaRPr lang="el-GR" dirty="0"/>
          </a:p>
        </p:txBody>
      </p:sp>
      <p:sp>
        <p:nvSpPr>
          <p:cNvPr id="11" name="10 - Αριστερό άγκιστρο"/>
          <p:cNvSpPr/>
          <p:nvPr/>
        </p:nvSpPr>
        <p:spPr>
          <a:xfrm>
            <a:off x="5572132" y="3714752"/>
            <a:ext cx="357190" cy="192882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l-GR"/>
          </a:p>
        </p:txBody>
      </p:sp>
      <p:sp>
        <p:nvSpPr>
          <p:cNvPr id="12" name="11 - Δεξιό άγκιστρο"/>
          <p:cNvSpPr/>
          <p:nvPr/>
        </p:nvSpPr>
        <p:spPr>
          <a:xfrm>
            <a:off x="6858016" y="3571876"/>
            <a:ext cx="285752" cy="2071702"/>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style>
          <a:lnRef idx="0">
            <a:schemeClr val="accent1"/>
          </a:lnRef>
          <a:fillRef idx="3">
            <a:schemeClr val="accent1"/>
          </a:fillRef>
          <a:effectRef idx="3">
            <a:schemeClr val="accent1"/>
          </a:effectRef>
          <a:fontRef idx="minor">
            <a:schemeClr val="lt1"/>
          </a:fontRef>
        </p:style>
        <p:txBody>
          <a:bodyPr>
            <a:noAutofit/>
          </a:bodyPr>
          <a:lstStyle/>
          <a:p>
            <a:r>
              <a:rPr lang="en-US" sz="1800" dirty="0" err="1" smtClean="0"/>
              <a:t>Kuo</a:t>
            </a:r>
            <a:r>
              <a:rPr lang="en-US" sz="1800" dirty="0" smtClean="0"/>
              <a:t> TL</a:t>
            </a:r>
            <a:r>
              <a:rPr lang="en-US" sz="1800" baseline="30000" dirty="0" smtClean="0"/>
              <a:t>1</a:t>
            </a:r>
            <a:r>
              <a:rPr lang="en-US" sz="1800" dirty="0" smtClean="0"/>
              <a:t>, </a:t>
            </a:r>
            <a:r>
              <a:rPr lang="en-US" sz="1800" dirty="0" err="1" smtClean="0"/>
              <a:t>Teo</a:t>
            </a:r>
            <a:r>
              <a:rPr lang="en-US" sz="1800" dirty="0" smtClean="0"/>
              <a:t> JS, </a:t>
            </a:r>
            <a:r>
              <a:rPr lang="en-US" sz="1800" dirty="0" err="1" smtClean="0"/>
              <a:t>Foo</a:t>
            </a:r>
            <a:r>
              <a:rPr lang="en-US" sz="1800" dirty="0" smtClean="0"/>
              <a:t> KT.</a:t>
            </a:r>
            <a:r>
              <a:rPr lang="el-GR" sz="1800" dirty="0" smtClean="0"/>
              <a:t> </a:t>
            </a:r>
            <a:br>
              <a:rPr lang="el-GR" sz="1800" dirty="0" smtClean="0"/>
            </a:br>
            <a:r>
              <a:rPr lang="en-US" sz="1800" dirty="0" smtClean="0"/>
              <a:t>The role of </a:t>
            </a:r>
            <a:r>
              <a:rPr lang="en-US" sz="1800" dirty="0" err="1" smtClean="0"/>
              <a:t>intravesical</a:t>
            </a:r>
            <a:r>
              <a:rPr lang="en-US" sz="1800" dirty="0" smtClean="0"/>
              <a:t> prostatic protrusion (IPP) in the evaluation and treatment of bladder outlet obstruction (BOO). </a:t>
            </a:r>
            <a:r>
              <a:rPr lang="el-GR" sz="1800" dirty="0" smtClean="0"/>
              <a:t/>
            </a:r>
            <a:br>
              <a:rPr lang="el-GR" sz="1800" dirty="0" smtClean="0"/>
            </a:br>
            <a:r>
              <a:rPr lang="en-US" sz="1800" dirty="0" err="1" smtClean="0">
                <a:solidFill>
                  <a:srgbClr val="C00000"/>
                </a:solidFill>
              </a:rPr>
              <a:t>Neurourol</a:t>
            </a:r>
            <a:r>
              <a:rPr lang="en-US" sz="1800" dirty="0" smtClean="0">
                <a:solidFill>
                  <a:srgbClr val="C00000"/>
                </a:solidFill>
              </a:rPr>
              <a:t> </a:t>
            </a:r>
            <a:r>
              <a:rPr lang="en-US" sz="1800" dirty="0" err="1" smtClean="0">
                <a:solidFill>
                  <a:srgbClr val="C00000"/>
                </a:solidFill>
              </a:rPr>
              <a:t>Urodyn</a:t>
            </a:r>
            <a:r>
              <a:rPr lang="en-US" sz="1800" dirty="0" smtClean="0">
                <a:solidFill>
                  <a:srgbClr val="C00000"/>
                </a:solidFill>
              </a:rPr>
              <a:t>. 2015 Mar 1.</a:t>
            </a:r>
            <a:r>
              <a:rPr lang="el-GR" sz="1800" dirty="0" smtClean="0">
                <a:solidFill>
                  <a:srgbClr val="C00000"/>
                </a:solidFill>
              </a:rPr>
              <a:t/>
            </a:r>
            <a:br>
              <a:rPr lang="el-GR" sz="1800" dirty="0" smtClean="0">
                <a:solidFill>
                  <a:srgbClr val="C00000"/>
                </a:solidFill>
              </a:rPr>
            </a:br>
            <a:endParaRPr lang="el-GR" sz="1800" dirty="0">
              <a:solidFill>
                <a:srgbClr val="C00000"/>
              </a:solidFill>
            </a:endParaRPr>
          </a:p>
        </p:txBody>
      </p:sp>
      <p:sp>
        <p:nvSpPr>
          <p:cNvPr id="3" name="2 - Θέση περιεχομένου"/>
          <p:cNvSpPr>
            <a:spLocks noGrp="1"/>
          </p:cNvSpPr>
          <p:nvPr>
            <p:ph idx="1"/>
          </p:nvPr>
        </p:nvSpPr>
        <p:spPr>
          <a:xfrm>
            <a:off x="285720" y="1600201"/>
            <a:ext cx="8643998" cy="3328998"/>
          </a:xfrm>
        </p:spPr>
        <p:txBody>
          <a:bodyPr>
            <a:normAutofit fontScale="70000" lnSpcReduction="20000"/>
          </a:bodyPr>
          <a:lstStyle/>
          <a:p>
            <a:r>
              <a:rPr lang="en-US" i="1" u="sng" dirty="0" smtClean="0"/>
              <a:t>IPP</a:t>
            </a:r>
            <a:r>
              <a:rPr lang="en-US" dirty="0" smtClean="0"/>
              <a:t> has been shown to have a </a:t>
            </a:r>
            <a:r>
              <a:rPr lang="en-US" i="1" u="sng" dirty="0" smtClean="0"/>
              <a:t>positive predictive value of 72% for BOO</a:t>
            </a:r>
            <a:r>
              <a:rPr lang="en-US" i="1" dirty="0" smtClean="0"/>
              <a:t> </a:t>
            </a:r>
            <a:r>
              <a:rPr lang="en-US" dirty="0" smtClean="0"/>
              <a:t>(</a:t>
            </a:r>
            <a:r>
              <a:rPr lang="en-US" i="1" u="sng" dirty="0" smtClean="0"/>
              <a:t>Lim et al, 2006</a:t>
            </a:r>
            <a:r>
              <a:rPr lang="en-US" dirty="0" smtClean="0"/>
              <a:t>)</a:t>
            </a:r>
            <a:endParaRPr lang="el-GR" dirty="0" smtClean="0"/>
          </a:p>
          <a:p>
            <a:r>
              <a:rPr lang="en-US" dirty="0" smtClean="0"/>
              <a:t>Patients (n=</a:t>
            </a:r>
            <a:r>
              <a:rPr lang="en-US" dirty="0" smtClean="0">
                <a:solidFill>
                  <a:srgbClr val="C00000"/>
                </a:solidFill>
              </a:rPr>
              <a:t>259</a:t>
            </a:r>
            <a:r>
              <a:rPr lang="en-US" dirty="0" smtClean="0"/>
              <a:t>, follow up = </a:t>
            </a:r>
            <a:r>
              <a:rPr lang="en-US" dirty="0" smtClean="0">
                <a:solidFill>
                  <a:srgbClr val="C00000"/>
                </a:solidFill>
              </a:rPr>
              <a:t>32 months </a:t>
            </a:r>
            <a:r>
              <a:rPr lang="en-US" dirty="0" smtClean="0"/>
              <a:t>) with higher IPP grade were noted to have a higher </a:t>
            </a:r>
            <a:r>
              <a:rPr lang="en-US" b="1" dirty="0" smtClean="0"/>
              <a:t>risk of clinical progression ( </a:t>
            </a:r>
            <a:r>
              <a:rPr lang="en-US" dirty="0" smtClean="0">
                <a:solidFill>
                  <a:srgbClr val="C00000"/>
                </a:solidFill>
              </a:rPr>
              <a:t>PVR&gt;100/AUR/IPSS +4</a:t>
            </a:r>
            <a:r>
              <a:rPr lang="en-US" b="1" dirty="0" smtClean="0"/>
              <a:t>)</a:t>
            </a:r>
          </a:p>
          <a:p>
            <a:pPr algn="ctr">
              <a:buNone/>
            </a:pPr>
            <a:r>
              <a:rPr lang="en-US" b="1" dirty="0" smtClean="0"/>
              <a:t>     6% grade I  (&lt;=5 mm)</a:t>
            </a:r>
          </a:p>
          <a:p>
            <a:pPr algn="ctr">
              <a:buNone/>
            </a:pPr>
            <a:r>
              <a:rPr lang="en-US" b="1" dirty="0" smtClean="0"/>
              <a:t>20% grade II (&gt; 5-10 mm) </a:t>
            </a:r>
          </a:p>
          <a:p>
            <a:pPr algn="ctr">
              <a:buNone/>
            </a:pPr>
            <a:r>
              <a:rPr lang="en-US" b="1" dirty="0" smtClean="0"/>
              <a:t>44% grade III (&gt;10 mm)</a:t>
            </a:r>
            <a:endParaRPr lang="el-GR" b="1" dirty="0" smtClean="0"/>
          </a:p>
          <a:p>
            <a:r>
              <a:rPr lang="en-US" dirty="0" smtClean="0"/>
              <a:t>higher IPP </a:t>
            </a:r>
            <a:r>
              <a:rPr lang="en-US" b="1" dirty="0" smtClean="0"/>
              <a:t>are poorer responders </a:t>
            </a:r>
            <a:r>
              <a:rPr lang="en-US" dirty="0" smtClean="0"/>
              <a:t>to medical treatment such as </a:t>
            </a:r>
            <a:r>
              <a:rPr lang="el-GR" b="1" dirty="0" smtClean="0"/>
              <a:t>α</a:t>
            </a:r>
            <a:r>
              <a:rPr lang="en-US" b="1" dirty="0" smtClean="0"/>
              <a:t>-blockers</a:t>
            </a:r>
            <a:r>
              <a:rPr lang="en-US" dirty="0" smtClean="0"/>
              <a:t>.</a:t>
            </a:r>
            <a:endParaRPr lang="el-GR" dirty="0" smtClean="0"/>
          </a:p>
          <a:p>
            <a:pPr>
              <a:buNone/>
            </a:pPr>
            <a:endParaRPr lang="el-GR" dirty="0"/>
          </a:p>
        </p:txBody>
      </p:sp>
      <p:sp>
        <p:nvSpPr>
          <p:cNvPr id="4" name="3 - TextBox"/>
          <p:cNvSpPr txBox="1"/>
          <p:nvPr/>
        </p:nvSpPr>
        <p:spPr>
          <a:xfrm>
            <a:off x="428596" y="5143512"/>
            <a:ext cx="8501090" cy="1569660"/>
          </a:xfrm>
          <a:prstGeom prst="rect">
            <a:avLst/>
          </a:prstGeom>
          <a:noFill/>
        </p:spPr>
        <p:txBody>
          <a:bodyPr wrap="square" rtlCol="0">
            <a:spAutoFit/>
          </a:bodyPr>
          <a:lstStyle/>
          <a:p>
            <a:r>
              <a:rPr lang="en-US" sz="3200" dirty="0" smtClean="0"/>
              <a:t>there is a consideration for a larger role of IPP in bedside assessment and management of BOO in daily practice.</a:t>
            </a:r>
            <a:endParaRPr lang="el-GR" sz="3200" dirty="0" smtClean="0"/>
          </a:p>
        </p:txBody>
      </p:sp>
      <p:sp>
        <p:nvSpPr>
          <p:cNvPr id="5" name="4 - TextBox"/>
          <p:cNvSpPr txBox="1"/>
          <p:nvPr/>
        </p:nvSpPr>
        <p:spPr>
          <a:xfrm>
            <a:off x="3704029" y="4839533"/>
            <a:ext cx="131202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Conclusions</a:t>
            </a:r>
            <a:endParaRPr lang="el-G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4643439" y="642918"/>
            <a:ext cx="4500562" cy="25717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3232150"/>
            <a:ext cx="9144000" cy="3625850"/>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0" y="642918"/>
            <a:ext cx="4643438" cy="2643205"/>
          </a:xfrm>
          <a:prstGeom prst="rect">
            <a:avLst/>
          </a:prstGeom>
          <a:noFill/>
          <a:ln w="9525">
            <a:noFill/>
            <a:miter lim="800000"/>
            <a:headEnd/>
            <a:tailEnd/>
          </a:ln>
          <a:effectLst/>
        </p:spPr>
      </p:pic>
      <p:sp>
        <p:nvSpPr>
          <p:cNvPr id="7" name="6 - TextBox"/>
          <p:cNvSpPr txBox="1"/>
          <p:nvPr/>
        </p:nvSpPr>
        <p:spPr>
          <a:xfrm>
            <a:off x="1214414" y="0"/>
            <a:ext cx="664373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err="1" smtClean="0"/>
              <a:t>OABdry</a:t>
            </a:r>
            <a:r>
              <a:rPr lang="el-GR" dirty="0" smtClean="0"/>
              <a:t> (</a:t>
            </a:r>
            <a:r>
              <a:rPr lang="en-US" dirty="0" smtClean="0"/>
              <a:t>74</a:t>
            </a:r>
            <a:r>
              <a:rPr lang="el-GR" dirty="0" smtClean="0"/>
              <a:t> ετών)</a:t>
            </a:r>
            <a:endParaRPr lang="en-US" dirty="0" smtClean="0"/>
          </a:p>
          <a:p>
            <a:pPr algn="ctr"/>
            <a:r>
              <a:rPr lang="el-GR" dirty="0" smtClean="0"/>
              <a:t>Μη ανταπόκριση σε 3 α </a:t>
            </a:r>
            <a:r>
              <a:rPr lang="el-GR" dirty="0" err="1" smtClean="0"/>
              <a:t>αποκλειστές</a:t>
            </a:r>
            <a:endParaRPr lang="el-GR" dirty="0"/>
          </a:p>
        </p:txBody>
      </p:sp>
      <p:sp>
        <p:nvSpPr>
          <p:cNvPr id="8" name="7 - Καμπύλο αριστερό βέλος"/>
          <p:cNvSpPr/>
          <p:nvPr/>
        </p:nvSpPr>
        <p:spPr>
          <a:xfrm flipV="1">
            <a:off x="3500430" y="2714620"/>
            <a:ext cx="714380" cy="1285884"/>
          </a:xfrm>
          <a:prstGeom prst="curved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a:solidFill>
                <a:schemeClr val="tx1"/>
              </a:solidFill>
            </a:endParaRPr>
          </a:p>
        </p:txBody>
      </p:sp>
      <p:cxnSp>
        <p:nvCxnSpPr>
          <p:cNvPr id="10" name="9 - Ευθεία γραμμή σύνδεσης"/>
          <p:cNvCxnSpPr/>
          <p:nvPr/>
        </p:nvCxnSpPr>
        <p:spPr>
          <a:xfrm>
            <a:off x="3071802" y="3000372"/>
            <a:ext cx="428628" cy="1588"/>
          </a:xfrm>
          <a:prstGeom prst="line">
            <a:avLst/>
          </a:prstGeom>
        </p:spPr>
        <p:style>
          <a:lnRef idx="3">
            <a:schemeClr val="accent2"/>
          </a:lnRef>
          <a:fillRef idx="0">
            <a:schemeClr val="accent2"/>
          </a:fillRef>
          <a:effectRef idx="2">
            <a:schemeClr val="accent2"/>
          </a:effectRef>
          <a:fontRef idx="minor">
            <a:schemeClr val="tx1"/>
          </a:fontRef>
        </p:style>
      </p:cxnSp>
      <p:sp>
        <p:nvSpPr>
          <p:cNvPr id="11" name="10 - TextBox"/>
          <p:cNvSpPr txBox="1"/>
          <p:nvPr/>
        </p:nvSpPr>
        <p:spPr>
          <a:xfrm rot="19762229">
            <a:off x="2546166" y="3677986"/>
            <a:ext cx="3975576" cy="707886"/>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l-GR" sz="4000" dirty="0" smtClean="0"/>
              <a:t>ΣΥΣΤΑΣΗ </a:t>
            </a:r>
            <a:r>
              <a:rPr lang="en-US" sz="4000" dirty="0" smtClean="0"/>
              <a:t>TUR-PRO</a:t>
            </a:r>
            <a:endParaRPr lang="el-GR"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457200" y="274638"/>
            <a:ext cx="8229600" cy="179704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smtClean="0"/>
              <a:t>Li Tao Zhang,</a:t>
            </a:r>
            <a:r>
              <a:rPr lang="en-US" sz="1800" baseline="30000" dirty="0" smtClean="0"/>
              <a:t>1</a:t>
            </a:r>
            <a:r>
              <a:rPr lang="en-US" sz="1800" dirty="0" smtClean="0"/>
              <a:t> Sung Won Lee,</a:t>
            </a:r>
            <a:r>
              <a:rPr lang="en-US" sz="1800" baseline="30000" dirty="0" smtClean="0"/>
              <a:t>2</a:t>
            </a:r>
            <a:r>
              <a:rPr lang="en-US" sz="1800" dirty="0" smtClean="0"/>
              <a:t> </a:t>
            </a:r>
            <a:r>
              <a:rPr lang="en-US" sz="1800" dirty="0" err="1" smtClean="0"/>
              <a:t>Kwangsung</a:t>
            </a:r>
            <a:r>
              <a:rPr lang="en-US" sz="1800" dirty="0" smtClean="0"/>
              <a:t> Park,</a:t>
            </a:r>
            <a:r>
              <a:rPr lang="en-US" sz="1800" baseline="30000" dirty="0" smtClean="0"/>
              <a:t>3</a:t>
            </a:r>
            <a:r>
              <a:rPr lang="en-US" sz="1800" dirty="0" smtClean="0"/>
              <a:t> Woo </a:t>
            </a:r>
            <a:r>
              <a:rPr lang="en-US" sz="1800" dirty="0" err="1" smtClean="0"/>
              <a:t>Sik</a:t>
            </a:r>
            <a:r>
              <a:rPr lang="en-US" sz="1800" dirty="0" smtClean="0"/>
              <a:t> Chung,</a:t>
            </a:r>
            <a:r>
              <a:rPr lang="en-US" sz="1800" baseline="30000" dirty="0" smtClean="0"/>
              <a:t>4</a:t>
            </a:r>
            <a:r>
              <a:rPr lang="en-US" sz="1800" dirty="0" smtClean="0"/>
              <a:t> </a:t>
            </a:r>
            <a:r>
              <a:rPr lang="en-US" sz="1800" dirty="0" err="1" smtClean="0"/>
              <a:t>Sae</a:t>
            </a:r>
            <a:r>
              <a:rPr lang="en-US" sz="1800" dirty="0" smtClean="0"/>
              <a:t> </a:t>
            </a:r>
            <a:r>
              <a:rPr lang="en-US" sz="1800" dirty="0" err="1" smtClean="0"/>
              <a:t>Woong</a:t>
            </a:r>
            <a:r>
              <a:rPr lang="en-US" sz="1800" dirty="0" smtClean="0"/>
              <a:t> Kim,</a:t>
            </a:r>
            <a:r>
              <a:rPr lang="en-US" sz="1800" baseline="30000" dirty="0" smtClean="0"/>
              <a:t>5</a:t>
            </a:r>
            <a:r>
              <a:rPr lang="en-US" sz="1800" dirty="0" smtClean="0"/>
              <a:t> Jae </a:t>
            </a:r>
            <a:r>
              <a:rPr lang="en-US" sz="1800" dirty="0" err="1" smtClean="0"/>
              <a:t>Seog</a:t>
            </a:r>
            <a:r>
              <a:rPr lang="en-US" sz="1800" dirty="0" smtClean="0"/>
              <a:t> Hyun,</a:t>
            </a:r>
            <a:r>
              <a:rPr lang="en-US" sz="1800" baseline="30000" dirty="0" smtClean="0"/>
              <a:t>6</a:t>
            </a:r>
            <a:r>
              <a:rPr lang="en-US" sz="1800" dirty="0" smtClean="0"/>
              <a:t> Doo Geon Moon,</a:t>
            </a:r>
            <a:r>
              <a:rPr lang="en-US" sz="1800" baseline="30000" dirty="0" smtClean="0"/>
              <a:t>7</a:t>
            </a:r>
            <a:r>
              <a:rPr lang="en-US" sz="1800" dirty="0" smtClean="0"/>
              <a:t> Sang-</a:t>
            </a:r>
            <a:r>
              <a:rPr lang="en-US" sz="1800" dirty="0" err="1" smtClean="0"/>
              <a:t>Kuk</a:t>
            </a:r>
            <a:r>
              <a:rPr lang="en-US" sz="1800" dirty="0" smtClean="0"/>
              <a:t> Yang,</a:t>
            </a:r>
            <a:r>
              <a:rPr lang="en-US" sz="1800" baseline="30000" dirty="0" smtClean="0"/>
              <a:t>8</a:t>
            </a:r>
            <a:r>
              <a:rPr lang="en-US" sz="1800" dirty="0" smtClean="0"/>
              <a:t> </a:t>
            </a:r>
            <a:r>
              <a:rPr lang="en-US" sz="1800" dirty="0" err="1" smtClean="0"/>
              <a:t>Ji</a:t>
            </a:r>
            <a:r>
              <a:rPr lang="en-US" sz="1800" dirty="0" smtClean="0"/>
              <a:t> Kan Ryu,</a:t>
            </a:r>
            <a:r>
              <a:rPr lang="en-US" sz="1800" baseline="30000" dirty="0" smtClean="0"/>
              <a:t>9</a:t>
            </a:r>
            <a:r>
              <a:rPr lang="en-US" sz="1800" dirty="0" smtClean="0"/>
              <a:t> </a:t>
            </a:r>
            <a:r>
              <a:rPr lang="en-US" sz="1800" dirty="0" err="1" smtClean="0"/>
              <a:t>Dae</a:t>
            </a:r>
            <a:r>
              <a:rPr lang="en-US" sz="1800" dirty="0" smtClean="0"/>
              <a:t> </a:t>
            </a:r>
            <a:r>
              <a:rPr lang="en-US" sz="1800" dirty="0" err="1" smtClean="0"/>
              <a:t>Yul</a:t>
            </a:r>
            <a:r>
              <a:rPr lang="en-US" sz="1800" dirty="0" smtClean="0"/>
              <a:t> Yang,</a:t>
            </a:r>
            <a:r>
              <a:rPr lang="en-US" sz="1800" baseline="30000" dirty="0" smtClean="0"/>
              <a:t>10</a:t>
            </a:r>
            <a:r>
              <a:rPr lang="en-US" sz="1800" dirty="0" smtClean="0"/>
              <a:t> </a:t>
            </a:r>
            <a:r>
              <a:rPr lang="en-US" sz="1800" dirty="0" err="1" smtClean="0"/>
              <a:t>Ki</a:t>
            </a:r>
            <a:r>
              <a:rPr lang="en-US" sz="1800" dirty="0" smtClean="0"/>
              <a:t> </a:t>
            </a:r>
            <a:r>
              <a:rPr lang="en-US" sz="1800" dirty="0" err="1" smtClean="0"/>
              <a:t>Hak</a:t>
            </a:r>
            <a:r>
              <a:rPr lang="en-US" sz="1800" dirty="0" smtClean="0"/>
              <a:t> Moon,</a:t>
            </a:r>
            <a:r>
              <a:rPr lang="en-US" sz="1800" baseline="30000" dirty="0" smtClean="0"/>
              <a:t>11</a:t>
            </a:r>
            <a:r>
              <a:rPr lang="en-US" sz="1800" dirty="0" smtClean="0"/>
              <a:t> </a:t>
            </a:r>
            <a:r>
              <a:rPr lang="en-US" sz="1800" dirty="0" err="1" smtClean="0"/>
              <a:t>Kweon</a:t>
            </a:r>
            <a:r>
              <a:rPr lang="en-US" sz="1800" dirty="0" smtClean="0"/>
              <a:t> </a:t>
            </a:r>
            <a:r>
              <a:rPr lang="en-US" sz="1800" dirty="0" err="1" smtClean="0"/>
              <a:t>Sik</a:t>
            </a:r>
            <a:r>
              <a:rPr lang="en-US" sz="1800" dirty="0" smtClean="0"/>
              <a:t> Min,</a:t>
            </a:r>
            <a:r>
              <a:rPr lang="en-US" sz="1800" baseline="30000" dirty="0" smtClean="0"/>
              <a:t>12</a:t>
            </a:r>
            <a:r>
              <a:rPr lang="en-US" sz="1800" dirty="0" smtClean="0"/>
              <a:t> and </a:t>
            </a:r>
            <a:r>
              <a:rPr lang="en-US" sz="1800" dirty="0" err="1" smtClean="0"/>
              <a:t>Jong</a:t>
            </a:r>
            <a:r>
              <a:rPr lang="en-US" sz="1800" dirty="0" smtClean="0"/>
              <a:t> Kwan Park</a:t>
            </a:r>
            <a:r>
              <a:rPr lang="en-US" sz="1800" baseline="30000" dirty="0" smtClean="0"/>
              <a:t>1</a:t>
            </a:r>
            <a:r>
              <a:rPr lang="en-US" sz="1800" b="1" dirty="0" smtClean="0"/>
              <a:t> Multicenter, prospective, comparative cohort study evaluating the efficacy and safety of </a:t>
            </a:r>
            <a:r>
              <a:rPr lang="en-US" sz="1800" b="1" dirty="0" err="1" smtClean="0"/>
              <a:t>alfuzosin</a:t>
            </a:r>
            <a:r>
              <a:rPr lang="en-US" sz="1800" b="1" dirty="0" smtClean="0"/>
              <a:t> 10 mg with regard to blood pressure in men with lower urinary tract symptoms suggestive of benign prostatic hyperplasia with or without antihypertensive medications</a:t>
            </a:r>
            <a:r>
              <a:rPr lang="en-US" sz="1600" dirty="0" smtClean="0"/>
              <a:t> . </a:t>
            </a:r>
            <a:r>
              <a:rPr lang="en-US" sz="1600" dirty="0" err="1" smtClean="0">
                <a:solidFill>
                  <a:srgbClr val="C00000"/>
                </a:solidFill>
              </a:rPr>
              <a:t>Clin</a:t>
            </a:r>
            <a:r>
              <a:rPr lang="en-US" sz="1600" dirty="0" smtClean="0">
                <a:solidFill>
                  <a:srgbClr val="C00000"/>
                </a:solidFill>
              </a:rPr>
              <a:t> </a:t>
            </a:r>
            <a:r>
              <a:rPr lang="en-US" sz="1600" dirty="0" err="1" smtClean="0">
                <a:solidFill>
                  <a:srgbClr val="C00000"/>
                </a:solidFill>
              </a:rPr>
              <a:t>Interv</a:t>
            </a:r>
            <a:r>
              <a:rPr lang="en-US" sz="1600" dirty="0" smtClean="0">
                <a:solidFill>
                  <a:srgbClr val="C00000"/>
                </a:solidFill>
              </a:rPr>
              <a:t> Aging. 2015; 10: 277–286.</a:t>
            </a:r>
            <a:endParaRPr lang="el-GR" sz="1800" dirty="0"/>
          </a:p>
        </p:txBody>
      </p:sp>
      <p:sp>
        <p:nvSpPr>
          <p:cNvPr id="9" name="8 - Θέση περιεχομένου"/>
          <p:cNvSpPr>
            <a:spLocks noGrp="1"/>
          </p:cNvSpPr>
          <p:nvPr>
            <p:ph sz="half" idx="1"/>
          </p:nvPr>
        </p:nvSpPr>
        <p:spPr>
          <a:xfrm>
            <a:off x="428596" y="2332037"/>
            <a:ext cx="4038600" cy="4525963"/>
          </a:xfrm>
        </p:spPr>
        <p:txBody>
          <a:bodyPr>
            <a:normAutofit lnSpcReduction="10000"/>
          </a:bodyPr>
          <a:lstStyle/>
          <a:p>
            <a:r>
              <a:rPr lang="en-US" sz="2000" dirty="0" smtClean="0"/>
              <a:t>multicenter, randomized, open-label study</a:t>
            </a:r>
          </a:p>
          <a:p>
            <a:r>
              <a:rPr lang="en-US" sz="2000" dirty="0" smtClean="0"/>
              <a:t>aged ≥45 years</a:t>
            </a:r>
          </a:p>
          <a:p>
            <a:r>
              <a:rPr lang="en-US" sz="2000" dirty="0" smtClean="0"/>
              <a:t> (IPSS) ≥8 points</a:t>
            </a:r>
          </a:p>
          <a:p>
            <a:r>
              <a:rPr lang="en-US" sz="2000" dirty="0" err="1" smtClean="0"/>
              <a:t>Qmax</a:t>
            </a:r>
            <a:r>
              <a:rPr lang="en-US" sz="2000" dirty="0" smtClean="0"/>
              <a:t> &gt; 5 </a:t>
            </a:r>
            <a:r>
              <a:rPr lang="en-US" sz="2000" dirty="0" err="1" smtClean="0"/>
              <a:t>mL</a:t>
            </a:r>
            <a:r>
              <a:rPr lang="en-US" sz="2000" dirty="0" smtClean="0"/>
              <a:t>/sec and  ≤ 15 </a:t>
            </a:r>
            <a:r>
              <a:rPr lang="en-US" sz="2000" dirty="0" err="1" smtClean="0"/>
              <a:t>mL</a:t>
            </a:r>
            <a:r>
              <a:rPr lang="en-US" sz="2000" dirty="0" smtClean="0"/>
              <a:t>/sec</a:t>
            </a:r>
          </a:p>
          <a:p>
            <a:r>
              <a:rPr lang="en-US" sz="2000" dirty="0" smtClean="0"/>
              <a:t>VV ≥ 120 </a:t>
            </a:r>
            <a:r>
              <a:rPr lang="en-US" sz="2000" dirty="0" err="1" smtClean="0"/>
              <a:t>mL.</a:t>
            </a:r>
            <a:r>
              <a:rPr lang="en-US" sz="2000" dirty="0" smtClean="0"/>
              <a:t> </a:t>
            </a:r>
            <a:endParaRPr lang="el-GR" sz="2000" dirty="0" smtClean="0"/>
          </a:p>
          <a:p>
            <a:r>
              <a:rPr lang="en-US" sz="2000" dirty="0" smtClean="0"/>
              <a:t>12 weeks </a:t>
            </a:r>
          </a:p>
          <a:p>
            <a:r>
              <a:rPr lang="en-US" sz="2000" dirty="0" smtClean="0">
                <a:solidFill>
                  <a:srgbClr val="C00000"/>
                </a:solidFill>
              </a:rPr>
              <a:t>study outcomes : change in</a:t>
            </a:r>
          </a:p>
          <a:p>
            <a:pPr>
              <a:buNone/>
            </a:pPr>
            <a:r>
              <a:rPr lang="en-US" sz="2000" dirty="0" smtClean="0">
                <a:solidFill>
                  <a:srgbClr val="C00000"/>
                </a:solidFill>
              </a:rPr>
              <a:t> IPSS </a:t>
            </a:r>
          </a:p>
          <a:p>
            <a:pPr>
              <a:buNone/>
            </a:pPr>
            <a:r>
              <a:rPr lang="en-US" sz="2000" dirty="0" smtClean="0">
                <a:solidFill>
                  <a:srgbClr val="C00000"/>
                </a:solidFill>
              </a:rPr>
              <a:t>BP      </a:t>
            </a:r>
          </a:p>
          <a:p>
            <a:pPr>
              <a:buNone/>
            </a:pPr>
            <a:r>
              <a:rPr lang="en-US" sz="2000" dirty="0" smtClean="0">
                <a:solidFill>
                  <a:srgbClr val="C00000"/>
                </a:solidFill>
              </a:rPr>
              <a:t> heart rate </a:t>
            </a:r>
          </a:p>
          <a:p>
            <a:pPr>
              <a:buNone/>
            </a:pPr>
            <a:r>
              <a:rPr lang="en-US" sz="2000" dirty="0" smtClean="0">
                <a:solidFill>
                  <a:srgbClr val="C00000"/>
                </a:solidFill>
              </a:rPr>
              <a:t>      from baseline</a:t>
            </a:r>
            <a:r>
              <a:rPr lang="en-US" sz="2000" dirty="0" smtClean="0"/>
              <a:t>. </a:t>
            </a:r>
            <a:endParaRPr lang="el-GR" sz="2000" dirty="0"/>
          </a:p>
        </p:txBody>
      </p:sp>
      <p:sp>
        <p:nvSpPr>
          <p:cNvPr id="12" name="11 - TextBox"/>
          <p:cNvSpPr txBox="1"/>
          <p:nvPr/>
        </p:nvSpPr>
        <p:spPr>
          <a:xfrm>
            <a:off x="6215074" y="2357430"/>
            <a:ext cx="85311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N=276 </a:t>
            </a:r>
            <a:endParaRPr lang="el-GR" dirty="0"/>
          </a:p>
        </p:txBody>
      </p:sp>
      <p:sp>
        <p:nvSpPr>
          <p:cNvPr id="15" name="14 - TextBox"/>
          <p:cNvSpPr txBox="1"/>
          <p:nvPr/>
        </p:nvSpPr>
        <p:spPr>
          <a:xfrm>
            <a:off x="4714876" y="3429000"/>
            <a:ext cx="1773242"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l-GR" dirty="0" err="1" smtClean="0"/>
              <a:t>Μονοθεραπεία</a:t>
            </a:r>
            <a:r>
              <a:rPr lang="el-GR" dirty="0" smtClean="0"/>
              <a:t> </a:t>
            </a:r>
          </a:p>
          <a:p>
            <a:pPr algn="ctr"/>
            <a:r>
              <a:rPr lang="el-GR" dirty="0" smtClean="0"/>
              <a:t> </a:t>
            </a:r>
            <a:r>
              <a:rPr lang="el-GR" dirty="0" err="1" smtClean="0"/>
              <a:t>αλφουζοσίνη</a:t>
            </a:r>
            <a:r>
              <a:rPr lang="el-GR" dirty="0" smtClean="0"/>
              <a:t> 10</a:t>
            </a:r>
            <a:endParaRPr lang="el-GR" dirty="0"/>
          </a:p>
        </p:txBody>
      </p:sp>
      <p:sp>
        <p:nvSpPr>
          <p:cNvPr id="16" name="15 - TextBox"/>
          <p:cNvSpPr txBox="1"/>
          <p:nvPr/>
        </p:nvSpPr>
        <p:spPr>
          <a:xfrm>
            <a:off x="6643702" y="3429000"/>
            <a:ext cx="164307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err="1" smtClean="0"/>
              <a:t>Αλφουζοσίνη</a:t>
            </a:r>
            <a:r>
              <a:rPr lang="el-GR" dirty="0" smtClean="0"/>
              <a:t> + </a:t>
            </a:r>
            <a:r>
              <a:rPr lang="el-GR" dirty="0" err="1" smtClean="0"/>
              <a:t>αντιυπερτσικά</a:t>
            </a:r>
            <a:endParaRPr lang="el-GR" dirty="0"/>
          </a:p>
        </p:txBody>
      </p:sp>
      <p:cxnSp>
        <p:nvCxnSpPr>
          <p:cNvPr id="18" name="17 - Ευθύγραμμο βέλος σύνδεσης"/>
          <p:cNvCxnSpPr>
            <a:stCxn id="15" idx="2"/>
          </p:cNvCxnSpPr>
          <p:nvPr/>
        </p:nvCxnSpPr>
        <p:spPr>
          <a:xfrm rot="5400000">
            <a:off x="5338477" y="4308987"/>
            <a:ext cx="496677" cy="293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18 - TextBox"/>
          <p:cNvSpPr txBox="1"/>
          <p:nvPr/>
        </p:nvSpPr>
        <p:spPr>
          <a:xfrm>
            <a:off x="4000496" y="4714884"/>
            <a:ext cx="252582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smtClean="0"/>
              <a:t>Φυσιολογική ΑΠ (</a:t>
            </a:r>
            <a:r>
              <a:rPr lang="en-US" dirty="0" smtClean="0"/>
              <a:t>n</a:t>
            </a:r>
            <a:r>
              <a:rPr lang="el-GR" dirty="0" smtClean="0"/>
              <a:t>=</a:t>
            </a:r>
            <a:r>
              <a:rPr lang="en-US" dirty="0" smtClean="0"/>
              <a:t>11</a:t>
            </a:r>
            <a:r>
              <a:rPr lang="el-GR" dirty="0" smtClean="0"/>
              <a:t>2)</a:t>
            </a:r>
            <a:endParaRPr lang="el-GR" dirty="0"/>
          </a:p>
        </p:txBody>
      </p:sp>
      <p:sp>
        <p:nvSpPr>
          <p:cNvPr id="22" name="21 - TextBox"/>
          <p:cNvSpPr txBox="1"/>
          <p:nvPr/>
        </p:nvSpPr>
        <p:spPr>
          <a:xfrm>
            <a:off x="4143372" y="5143512"/>
            <a:ext cx="227254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smtClean="0"/>
              <a:t>Αρρύθμιστη ΑΠ(</a:t>
            </a:r>
            <a:r>
              <a:rPr lang="en-US" dirty="0" smtClean="0"/>
              <a:t>n=24)</a:t>
            </a:r>
            <a:endParaRPr lang="el-GR" dirty="0"/>
          </a:p>
        </p:txBody>
      </p:sp>
      <p:sp>
        <p:nvSpPr>
          <p:cNvPr id="25" name="24 - TextBox"/>
          <p:cNvSpPr txBox="1"/>
          <p:nvPr/>
        </p:nvSpPr>
        <p:spPr>
          <a:xfrm>
            <a:off x="6572264" y="4714884"/>
            <a:ext cx="238558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smtClean="0"/>
              <a:t>Ρυθμισμένη ΑΠ</a:t>
            </a:r>
            <a:r>
              <a:rPr lang="en-US" dirty="0" smtClean="0"/>
              <a:t>(n=103)</a:t>
            </a:r>
            <a:endParaRPr lang="el-GR" dirty="0"/>
          </a:p>
        </p:txBody>
      </p:sp>
      <p:sp>
        <p:nvSpPr>
          <p:cNvPr id="26" name="25 - TextBox"/>
          <p:cNvSpPr txBox="1"/>
          <p:nvPr/>
        </p:nvSpPr>
        <p:spPr>
          <a:xfrm>
            <a:off x="6572264" y="5143512"/>
            <a:ext cx="232544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smtClean="0"/>
              <a:t>Αρρύθμιστη ΑΠ</a:t>
            </a:r>
            <a:r>
              <a:rPr lang="en-US" dirty="0" smtClean="0"/>
              <a:t> (n=37)</a:t>
            </a:r>
            <a:endParaRPr lang="el-GR" dirty="0"/>
          </a:p>
        </p:txBody>
      </p:sp>
      <p:cxnSp>
        <p:nvCxnSpPr>
          <p:cNvPr id="28" name="27 - Ευθύγραμμο βέλος σύνδεσης"/>
          <p:cNvCxnSpPr>
            <a:stCxn id="16" idx="2"/>
          </p:cNvCxnSpPr>
          <p:nvPr/>
        </p:nvCxnSpPr>
        <p:spPr>
          <a:xfrm rot="16200000" flipH="1">
            <a:off x="7234760" y="4305809"/>
            <a:ext cx="496677"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34 - TextBox"/>
          <p:cNvSpPr txBox="1"/>
          <p:nvPr/>
        </p:nvSpPr>
        <p:spPr>
          <a:xfrm>
            <a:off x="5072066" y="3000372"/>
            <a:ext cx="942374" cy="369332"/>
          </a:xfrm>
          <a:prstGeom prst="rect">
            <a:avLst/>
          </a:prstGeom>
          <a:noFill/>
        </p:spPr>
        <p:txBody>
          <a:bodyPr wrap="none" rtlCol="0">
            <a:spAutoFit/>
          </a:bodyPr>
          <a:lstStyle/>
          <a:p>
            <a:r>
              <a:rPr lang="en-US" dirty="0" smtClean="0"/>
              <a:t>Group 1</a:t>
            </a:r>
            <a:endParaRPr lang="el-GR" dirty="0"/>
          </a:p>
        </p:txBody>
      </p:sp>
      <p:sp>
        <p:nvSpPr>
          <p:cNvPr id="36" name="35 - TextBox"/>
          <p:cNvSpPr txBox="1"/>
          <p:nvPr/>
        </p:nvSpPr>
        <p:spPr>
          <a:xfrm>
            <a:off x="6929454" y="3000372"/>
            <a:ext cx="942374" cy="369332"/>
          </a:xfrm>
          <a:prstGeom prst="rect">
            <a:avLst/>
          </a:prstGeom>
          <a:noFill/>
        </p:spPr>
        <p:txBody>
          <a:bodyPr wrap="none" rtlCol="0">
            <a:spAutoFit/>
          </a:bodyPr>
          <a:lstStyle/>
          <a:p>
            <a:r>
              <a:rPr lang="en-US" dirty="0" smtClean="0"/>
              <a:t>Group 2</a:t>
            </a:r>
            <a:endParaRPr lang="el-G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274638"/>
            <a:ext cx="8572560" cy="1725602"/>
          </a:xfrm>
        </p:spPr>
        <p:txBody>
          <a:bodyPr>
            <a:normAutofit fontScale="90000"/>
          </a:bodyPr>
          <a:lstStyle/>
          <a:p>
            <a:r>
              <a:rPr lang="el-GR" dirty="0" smtClean="0"/>
              <a:t>Πρώιμη χειρουργική αντιμετώπιση της πιθανολογούμενης αποφρακτικής ούρησης</a:t>
            </a:r>
            <a:endParaRPr lang="el-GR"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4862865" y="2214554"/>
            <a:ext cx="4281135" cy="4286280"/>
          </a:xfrm>
          <a:prstGeom prst="rect">
            <a:avLst/>
          </a:prstGeom>
          <a:noFill/>
          <a:ln w="9525">
            <a:noFill/>
            <a:miter lim="800000"/>
            <a:headEnd/>
            <a:tailEnd/>
          </a:ln>
        </p:spPr>
      </p:pic>
      <p:pic>
        <p:nvPicPr>
          <p:cNvPr id="7" name="Picture 6"/>
          <p:cNvPicPr>
            <a:picLocks noChangeAspect="1" noChangeArrowheads="1"/>
          </p:cNvPicPr>
          <p:nvPr/>
        </p:nvPicPr>
        <p:blipFill>
          <a:blip r:embed="rId3" cstate="print"/>
          <a:srcRect/>
          <a:stretch>
            <a:fillRect/>
          </a:stretch>
        </p:blipFill>
        <p:spPr bwMode="auto">
          <a:xfrm>
            <a:off x="285720" y="5500702"/>
            <a:ext cx="2214578" cy="1152129"/>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2500298" y="5429264"/>
            <a:ext cx="2214578" cy="1214313"/>
          </a:xfrm>
          <a:prstGeom prst="rect">
            <a:avLst/>
          </a:prstGeom>
          <a:noFill/>
          <a:ln w="9525">
            <a:noFill/>
            <a:miter lim="800000"/>
            <a:headEnd/>
            <a:tailEnd/>
          </a:ln>
        </p:spPr>
      </p:pic>
      <p:pic>
        <p:nvPicPr>
          <p:cNvPr id="9" name="8 - Εικόνα" descr="images (5).jpg"/>
          <p:cNvPicPr>
            <a:picLocks noChangeAspect="1"/>
          </p:cNvPicPr>
          <p:nvPr/>
        </p:nvPicPr>
        <p:blipFill>
          <a:blip r:embed="rId5"/>
          <a:stretch>
            <a:fillRect/>
          </a:stretch>
        </p:blipFill>
        <p:spPr>
          <a:xfrm>
            <a:off x="214283" y="2928934"/>
            <a:ext cx="2000264" cy="1990725"/>
          </a:xfrm>
          <a:prstGeom prst="rect">
            <a:avLst/>
          </a:prstGeom>
        </p:spPr>
      </p:pic>
      <p:pic>
        <p:nvPicPr>
          <p:cNvPr id="3074" name="Picture 2"/>
          <p:cNvPicPr>
            <a:picLocks noChangeAspect="1" noChangeArrowheads="1"/>
          </p:cNvPicPr>
          <p:nvPr/>
        </p:nvPicPr>
        <p:blipFill>
          <a:blip r:embed="rId6"/>
          <a:srcRect/>
          <a:stretch>
            <a:fillRect/>
          </a:stretch>
        </p:blipFill>
        <p:spPr bwMode="auto">
          <a:xfrm>
            <a:off x="2285984" y="2428868"/>
            <a:ext cx="2428892" cy="3057525"/>
          </a:xfrm>
          <a:prstGeom prst="rect">
            <a:avLst/>
          </a:prstGeom>
          <a:noFill/>
          <a:ln w="9525">
            <a:noFill/>
            <a:miter lim="800000"/>
            <a:headEnd/>
            <a:tailEnd/>
          </a:ln>
          <a:effectLst/>
        </p:spPr>
      </p:pic>
      <p:sp>
        <p:nvSpPr>
          <p:cNvPr id="10" name="9 - TextBox"/>
          <p:cNvSpPr txBox="1"/>
          <p:nvPr/>
        </p:nvSpPr>
        <p:spPr>
          <a:xfrm rot="20567125">
            <a:off x="740422" y="2592075"/>
            <a:ext cx="7579254" cy="132343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l-GR" sz="4000" dirty="0" smtClean="0"/>
              <a:t>ΠΡΙΝ ΕΠΕΛΘΟΥΝ ΜΗ </a:t>
            </a:r>
          </a:p>
          <a:p>
            <a:pPr algn="ctr"/>
            <a:r>
              <a:rPr lang="el-GR" sz="4000" dirty="0" smtClean="0"/>
              <a:t>ΑΝΑΣΤΡΕΨΙΜΕΣ ΒΛΑΒΕΣ ΕΞΩΣΤΗΡΑ</a:t>
            </a:r>
            <a:endParaRPr lang="el-GR"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dk1"/>
          </a:lnRef>
          <a:fillRef idx="2">
            <a:schemeClr val="dk1"/>
          </a:fillRef>
          <a:effectRef idx="1">
            <a:schemeClr val="dk1"/>
          </a:effectRef>
          <a:fontRef idx="minor">
            <a:schemeClr val="dk1"/>
          </a:fontRef>
        </p:style>
        <p:txBody>
          <a:bodyPr>
            <a:normAutofit fontScale="90000"/>
          </a:bodyPr>
          <a:lstStyle/>
          <a:p>
            <a:r>
              <a:rPr lang="en-US" dirty="0" smtClean="0"/>
              <a:t>LUTS</a:t>
            </a:r>
            <a:r>
              <a:rPr lang="el-GR" dirty="0" smtClean="0"/>
              <a:t>,  </a:t>
            </a:r>
            <a:r>
              <a:rPr lang="el-GR" dirty="0" err="1" smtClean="0"/>
              <a:t>συσταλτότητα</a:t>
            </a:r>
            <a:r>
              <a:rPr lang="el-GR" dirty="0" smtClean="0"/>
              <a:t> </a:t>
            </a:r>
            <a:r>
              <a:rPr lang="el-GR" dirty="0" err="1" smtClean="0"/>
              <a:t>εξωστήρα</a:t>
            </a:r>
            <a:r>
              <a:rPr lang="el-GR" dirty="0" smtClean="0"/>
              <a:t> και χειρουργική αντιμετώπιση.</a:t>
            </a:r>
            <a:endParaRPr lang="el-GR" dirty="0"/>
          </a:p>
        </p:txBody>
      </p:sp>
      <p:pic>
        <p:nvPicPr>
          <p:cNvPr id="1026" name="Picture 2"/>
          <p:cNvPicPr>
            <a:picLocks noGrp="1" noChangeAspect="1" noChangeArrowheads="1"/>
          </p:cNvPicPr>
          <p:nvPr>
            <p:ph idx="1"/>
          </p:nvPr>
        </p:nvPicPr>
        <p:blipFill>
          <a:blip r:embed="rId2"/>
          <a:srcRect/>
          <a:stretch>
            <a:fillRect/>
          </a:stretch>
        </p:blipFill>
        <p:spPr bwMode="auto">
          <a:xfrm>
            <a:off x="642910" y="2428868"/>
            <a:ext cx="7643866" cy="3929090"/>
          </a:xfrm>
          <a:prstGeom prst="rect">
            <a:avLst/>
          </a:prstGeom>
          <a:noFill/>
          <a:ln w="9525">
            <a:noFill/>
            <a:miter lim="800000"/>
            <a:headEnd/>
            <a:tailEnd/>
          </a:ln>
          <a:effectLst/>
        </p:spPr>
      </p:pic>
      <p:cxnSp>
        <p:nvCxnSpPr>
          <p:cNvPr id="6" name="5 - Ευθύγραμμο βέλος σύνδεσης"/>
          <p:cNvCxnSpPr/>
          <p:nvPr/>
        </p:nvCxnSpPr>
        <p:spPr>
          <a:xfrm>
            <a:off x="500034" y="2000240"/>
            <a:ext cx="7786742" cy="158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7" name="6 - TextBox"/>
          <p:cNvSpPr txBox="1"/>
          <p:nvPr/>
        </p:nvSpPr>
        <p:spPr>
          <a:xfrm>
            <a:off x="428596" y="1500174"/>
            <a:ext cx="227722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l-GR" dirty="0" smtClean="0"/>
              <a:t>Σοβαρή </a:t>
            </a:r>
            <a:r>
              <a:rPr lang="el-GR" dirty="0" err="1" smtClean="0"/>
              <a:t>Υποσυστολία</a:t>
            </a:r>
            <a:endParaRPr lang="el-GR" dirty="0"/>
          </a:p>
        </p:txBody>
      </p:sp>
      <p:sp>
        <p:nvSpPr>
          <p:cNvPr id="8" name="7 - TextBox"/>
          <p:cNvSpPr txBox="1"/>
          <p:nvPr/>
        </p:nvSpPr>
        <p:spPr>
          <a:xfrm>
            <a:off x="7072330" y="1571612"/>
            <a:ext cx="18850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l-GR" dirty="0" smtClean="0"/>
              <a:t>Έντονη Απόφραξη</a:t>
            </a:r>
            <a:endParaRPr lang="el-GR" dirty="0"/>
          </a:p>
        </p:txBody>
      </p:sp>
      <p:cxnSp>
        <p:nvCxnSpPr>
          <p:cNvPr id="12" name="11 - Ευθύγραμμο βέλος σύνδεσης"/>
          <p:cNvCxnSpPr/>
          <p:nvPr/>
        </p:nvCxnSpPr>
        <p:spPr>
          <a:xfrm>
            <a:off x="2643174" y="2357430"/>
            <a:ext cx="5500726" cy="158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pic>
        <p:nvPicPr>
          <p:cNvPr id="1027" name="Picture 3"/>
          <p:cNvPicPr>
            <a:picLocks noChangeAspect="1" noChangeArrowheads="1"/>
          </p:cNvPicPr>
          <p:nvPr/>
        </p:nvPicPr>
        <p:blipFill>
          <a:blip r:embed="rId3"/>
          <a:srcRect/>
          <a:stretch>
            <a:fillRect/>
          </a:stretch>
        </p:blipFill>
        <p:spPr bwMode="auto">
          <a:xfrm>
            <a:off x="2428860" y="1928802"/>
            <a:ext cx="752475" cy="1047749"/>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7715272" y="2214554"/>
            <a:ext cx="1209675" cy="409575"/>
          </a:xfrm>
          <a:prstGeom prst="rect">
            <a:avLst/>
          </a:prstGeom>
          <a:noFill/>
          <a:ln w="9525">
            <a:noFill/>
            <a:miter lim="800000"/>
            <a:headEnd/>
            <a:tailEnd/>
          </a:ln>
          <a:effectLst/>
        </p:spPr>
      </p:pic>
      <p:sp>
        <p:nvSpPr>
          <p:cNvPr id="10" name="9 - TextBox"/>
          <p:cNvSpPr txBox="1"/>
          <p:nvPr/>
        </p:nvSpPr>
        <p:spPr>
          <a:xfrm rot="20401715">
            <a:off x="1264240" y="3547606"/>
            <a:ext cx="6369949" cy="138499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l-GR" sz="2800" dirty="0" smtClean="0"/>
              <a:t>ΧΕΙΡΟΥΡΓΕΙΟ ΕΞΙΣΟΥ ΕΑΝ ΟΧΙ</a:t>
            </a:r>
          </a:p>
          <a:p>
            <a:pPr algn="ctr"/>
            <a:r>
              <a:rPr lang="el-GR" sz="2800" dirty="0" smtClean="0"/>
              <a:t> ΠΙΟ ΑΠΟΤΕΛΕΣΜΑΤΙΚΟ  ΑΠΟ ΦΑΡΜΑΚΑ</a:t>
            </a:r>
          </a:p>
          <a:p>
            <a:pPr algn="ctr"/>
            <a:r>
              <a:rPr lang="el-GR" sz="2800" dirty="0" smtClean="0"/>
              <a:t> ΣΕ </a:t>
            </a:r>
            <a:r>
              <a:rPr lang="en-US" sz="2800" dirty="0" smtClean="0"/>
              <a:t> </a:t>
            </a:r>
            <a:r>
              <a:rPr lang="el-GR" sz="2800" dirty="0" smtClean="0"/>
              <a:t>ΣΗΜΑΝΤΙΚΗ  ΑΝΑΤΟΜΙΚΗ ΑΠΟΦΡΑΞΗ</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179512" y="273050"/>
            <a:ext cx="4968552" cy="851694"/>
          </a:xfrm>
        </p:spPr>
        <p:txBody>
          <a:bodyPr/>
          <a:lstStyle/>
          <a:p>
            <a:r>
              <a:rPr lang="el-GR" dirty="0" smtClean="0"/>
              <a:t>                                </a:t>
            </a:r>
            <a:r>
              <a:rPr lang="en-US" dirty="0" smtClean="0"/>
              <a:t>LUTS → BPE ?</a:t>
            </a:r>
            <a:br>
              <a:rPr lang="en-US" dirty="0" smtClean="0"/>
            </a:br>
            <a:r>
              <a:rPr lang="el-GR" dirty="0" smtClean="0"/>
              <a:t>Συμπτώματα Κατώτερου Ουροποιητικού</a:t>
            </a:r>
            <a:endParaRPr lang="el-GR" dirty="0"/>
          </a:p>
        </p:txBody>
      </p:sp>
      <p:sp>
        <p:nvSpPr>
          <p:cNvPr id="8" name="7 - Θέση κειμένου"/>
          <p:cNvSpPr>
            <a:spLocks noGrp="1"/>
          </p:cNvSpPr>
          <p:nvPr>
            <p:ph type="body" sz="half" idx="2"/>
          </p:nvPr>
        </p:nvSpPr>
        <p:spPr>
          <a:xfrm>
            <a:off x="457200" y="1435100"/>
            <a:ext cx="3178696" cy="4691063"/>
          </a:xfrm>
        </p:spPr>
        <p:txBody>
          <a:bodyPr>
            <a:normAutofit lnSpcReduction="10000"/>
          </a:bodyPr>
          <a:lstStyle/>
          <a:p>
            <a:r>
              <a:rPr lang="en-US" b="1" dirty="0" smtClean="0"/>
              <a:t>BPE</a:t>
            </a:r>
            <a:r>
              <a:rPr lang="en-US" dirty="0" smtClean="0"/>
              <a:t> :</a:t>
            </a:r>
            <a:r>
              <a:rPr lang="el-GR" dirty="0" smtClean="0"/>
              <a:t>  Καλοήθης Διόγκωση Προστάτη</a:t>
            </a:r>
            <a:endParaRPr lang="en-US" dirty="0" smtClean="0"/>
          </a:p>
          <a:p>
            <a:r>
              <a:rPr lang="en-US" b="1" dirty="0" smtClean="0"/>
              <a:t>BOO</a:t>
            </a:r>
            <a:r>
              <a:rPr lang="en-US" dirty="0" smtClean="0"/>
              <a:t>:</a:t>
            </a:r>
            <a:r>
              <a:rPr lang="el-GR" dirty="0" smtClean="0"/>
              <a:t>  </a:t>
            </a:r>
            <a:r>
              <a:rPr lang="el-GR" dirty="0" err="1" smtClean="0"/>
              <a:t>Υποκυστική</a:t>
            </a:r>
            <a:r>
              <a:rPr lang="el-GR" dirty="0" smtClean="0"/>
              <a:t> Απόφραξη</a:t>
            </a:r>
          </a:p>
          <a:p>
            <a:r>
              <a:rPr lang="el-GR" sz="1200" dirty="0" smtClean="0"/>
              <a:t>(</a:t>
            </a:r>
            <a:r>
              <a:rPr lang="el-GR" sz="1200" dirty="0" err="1" smtClean="0">
                <a:solidFill>
                  <a:srgbClr val="FF0000"/>
                </a:solidFill>
              </a:rPr>
              <a:t>Ουροδυναμική</a:t>
            </a:r>
            <a:r>
              <a:rPr lang="el-GR" sz="1200" dirty="0" smtClean="0">
                <a:solidFill>
                  <a:srgbClr val="FF0000"/>
                </a:solidFill>
              </a:rPr>
              <a:t> Διάγνωση </a:t>
            </a:r>
            <a:r>
              <a:rPr lang="el-GR" sz="1200" dirty="0" smtClean="0"/>
              <a:t>)</a:t>
            </a:r>
          </a:p>
          <a:p>
            <a:r>
              <a:rPr lang="el-GR" sz="1200" dirty="0" smtClean="0"/>
              <a:t>        • Ανατομική </a:t>
            </a:r>
          </a:p>
          <a:p>
            <a:r>
              <a:rPr lang="el-GR" sz="1200" dirty="0" smtClean="0"/>
              <a:t>        • Λειτουργική</a:t>
            </a:r>
            <a:endParaRPr lang="en-US" sz="1200" dirty="0" smtClean="0"/>
          </a:p>
          <a:p>
            <a:r>
              <a:rPr lang="en-US" b="1" dirty="0" smtClean="0"/>
              <a:t>BPO </a:t>
            </a:r>
            <a:r>
              <a:rPr lang="en-US" sz="1200" dirty="0" smtClean="0"/>
              <a:t>:</a:t>
            </a:r>
            <a:r>
              <a:rPr lang="el-GR" sz="1200" dirty="0" smtClean="0"/>
              <a:t> Καλοήθης προστατική απόφραξη</a:t>
            </a:r>
          </a:p>
          <a:p>
            <a:r>
              <a:rPr lang="en-US" b="1" dirty="0" smtClean="0"/>
              <a:t>BPH</a:t>
            </a:r>
            <a:r>
              <a:rPr lang="en-US" dirty="0" smtClean="0"/>
              <a:t> : </a:t>
            </a:r>
            <a:r>
              <a:rPr lang="el-GR" dirty="0" smtClean="0"/>
              <a:t> Καλοήθης Υπερπλασία Προστάτη</a:t>
            </a:r>
          </a:p>
          <a:p>
            <a:r>
              <a:rPr lang="el-GR" sz="1200" dirty="0" smtClean="0"/>
              <a:t>(</a:t>
            </a:r>
            <a:r>
              <a:rPr lang="el-GR" sz="1200" dirty="0" smtClean="0">
                <a:solidFill>
                  <a:srgbClr val="FF0000"/>
                </a:solidFill>
              </a:rPr>
              <a:t>Ιστολογική Διάγνωση </a:t>
            </a:r>
            <a:r>
              <a:rPr lang="el-GR" sz="1200" dirty="0" smtClean="0"/>
              <a:t>)</a:t>
            </a:r>
            <a:endParaRPr lang="en-US" sz="1200" dirty="0" smtClean="0"/>
          </a:p>
          <a:p>
            <a:endParaRPr lang="en-US" dirty="0" smtClean="0"/>
          </a:p>
          <a:p>
            <a:r>
              <a:rPr lang="en-US" b="1" dirty="0" smtClean="0"/>
              <a:t>LUTS</a:t>
            </a:r>
            <a:r>
              <a:rPr lang="en-US" dirty="0" smtClean="0"/>
              <a:t>:</a:t>
            </a:r>
            <a:r>
              <a:rPr lang="el-GR" dirty="0" smtClean="0"/>
              <a:t>Συμπτώματα Κατώτερου Ουροποιητικού</a:t>
            </a:r>
            <a:endParaRPr lang="en-US" dirty="0" smtClean="0"/>
          </a:p>
          <a:p>
            <a:r>
              <a:rPr lang="el-GR" dirty="0" smtClean="0"/>
              <a:t>    •</a:t>
            </a:r>
            <a:r>
              <a:rPr lang="el-GR" dirty="0" smtClean="0">
                <a:solidFill>
                  <a:srgbClr val="C00000"/>
                </a:solidFill>
              </a:rPr>
              <a:t>Ερεθιστικού τύπου </a:t>
            </a:r>
            <a:r>
              <a:rPr lang="en-US" dirty="0" smtClean="0">
                <a:solidFill>
                  <a:srgbClr val="C00000"/>
                </a:solidFill>
              </a:rPr>
              <a:t>LUTS</a:t>
            </a:r>
            <a:endParaRPr lang="el-GR" dirty="0" smtClean="0">
              <a:solidFill>
                <a:srgbClr val="C00000"/>
              </a:solidFill>
            </a:endParaRPr>
          </a:p>
          <a:p>
            <a:r>
              <a:rPr lang="el-GR" dirty="0" smtClean="0"/>
              <a:t>         (</a:t>
            </a:r>
            <a:r>
              <a:rPr lang="en-US" b="1" dirty="0" smtClean="0"/>
              <a:t>OAB</a:t>
            </a:r>
            <a:r>
              <a:rPr lang="el-GR" dirty="0" smtClean="0"/>
              <a:t> </a:t>
            </a:r>
            <a:r>
              <a:rPr lang="en-US" dirty="0" smtClean="0"/>
              <a:t>:  </a:t>
            </a:r>
            <a:r>
              <a:rPr lang="el-GR" dirty="0" err="1" smtClean="0"/>
              <a:t>Υπερλειτουργική</a:t>
            </a:r>
            <a:r>
              <a:rPr lang="el-GR" dirty="0" smtClean="0"/>
              <a:t>  Κύστη )</a:t>
            </a:r>
          </a:p>
          <a:p>
            <a:r>
              <a:rPr lang="el-GR" dirty="0" smtClean="0"/>
              <a:t>     </a:t>
            </a:r>
          </a:p>
          <a:p>
            <a:r>
              <a:rPr lang="el-GR" dirty="0" smtClean="0"/>
              <a:t>    •</a:t>
            </a:r>
            <a:r>
              <a:rPr lang="el-GR" dirty="0" smtClean="0">
                <a:solidFill>
                  <a:srgbClr val="00B050"/>
                </a:solidFill>
              </a:rPr>
              <a:t>Αποφρακτικού τύπου συμπτώματα </a:t>
            </a:r>
            <a:endParaRPr lang="en-US" dirty="0" smtClean="0">
              <a:solidFill>
                <a:srgbClr val="00B050"/>
              </a:solidFill>
            </a:endParaRPr>
          </a:p>
          <a:p>
            <a:endParaRPr lang="el-GR" dirty="0" smtClean="0"/>
          </a:p>
          <a:p>
            <a:endParaRPr lang="el-GR" dirty="0" smtClean="0"/>
          </a:p>
          <a:p>
            <a:r>
              <a:rPr lang="el-GR" dirty="0" smtClean="0"/>
              <a:t>               </a:t>
            </a:r>
            <a:r>
              <a:rPr lang="en-US" b="1" dirty="0" smtClean="0"/>
              <a:t>DU</a:t>
            </a:r>
            <a:r>
              <a:rPr lang="en-US" dirty="0" smtClean="0"/>
              <a:t> : </a:t>
            </a:r>
            <a:r>
              <a:rPr lang="el-GR" dirty="0" err="1" smtClean="0"/>
              <a:t>Υποσυστολία</a:t>
            </a:r>
            <a:r>
              <a:rPr lang="el-GR" dirty="0" smtClean="0"/>
              <a:t> </a:t>
            </a:r>
            <a:r>
              <a:rPr lang="el-GR" dirty="0" err="1" smtClean="0"/>
              <a:t>εξωστήρα</a:t>
            </a:r>
            <a:endParaRPr lang="el-GR" dirty="0" smtClean="0"/>
          </a:p>
          <a:p>
            <a:r>
              <a:rPr lang="el-GR" dirty="0" smtClean="0"/>
              <a:t>               </a:t>
            </a:r>
            <a:r>
              <a:rPr lang="en-US" b="1" dirty="0" smtClean="0"/>
              <a:t>DA</a:t>
            </a:r>
            <a:r>
              <a:rPr lang="en-US" dirty="0" smtClean="0"/>
              <a:t> :</a:t>
            </a:r>
            <a:r>
              <a:rPr lang="el-GR" dirty="0" smtClean="0"/>
              <a:t> </a:t>
            </a:r>
            <a:r>
              <a:rPr lang="el-GR" dirty="0" err="1" smtClean="0"/>
              <a:t>Ασυστολία</a:t>
            </a:r>
            <a:r>
              <a:rPr lang="el-GR" dirty="0" smtClean="0"/>
              <a:t> </a:t>
            </a:r>
            <a:r>
              <a:rPr lang="el-GR" dirty="0" err="1" smtClean="0"/>
              <a:t>εξωστήρα</a:t>
            </a:r>
            <a:endParaRPr lang="en-US" dirty="0" smtClean="0"/>
          </a:p>
          <a:p>
            <a:endParaRPr lang="el-GR" dirty="0" smtClean="0"/>
          </a:p>
          <a:p>
            <a:endParaRPr lang="el-GR" dirty="0"/>
          </a:p>
        </p:txBody>
      </p:sp>
      <p:pic>
        <p:nvPicPr>
          <p:cNvPr id="1027" name="Picture 3"/>
          <p:cNvPicPr>
            <a:picLocks noChangeAspect="1" noChangeArrowheads="1"/>
          </p:cNvPicPr>
          <p:nvPr/>
        </p:nvPicPr>
        <p:blipFill>
          <a:blip r:embed="rId2" cstate="print"/>
          <a:srcRect/>
          <a:stretch>
            <a:fillRect/>
          </a:stretch>
        </p:blipFill>
        <p:spPr bwMode="auto">
          <a:xfrm>
            <a:off x="5004048" y="404664"/>
            <a:ext cx="2376264" cy="1656184"/>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5436096" y="2348880"/>
            <a:ext cx="2124075" cy="1764035"/>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5436096" y="4293096"/>
            <a:ext cx="2257425" cy="1960240"/>
          </a:xfrm>
          <a:prstGeom prst="rect">
            <a:avLst/>
          </a:prstGeom>
          <a:noFill/>
          <a:ln w="9525">
            <a:noFill/>
            <a:miter lim="800000"/>
            <a:headEnd/>
            <a:tailEnd/>
          </a:ln>
        </p:spPr>
      </p:pic>
      <p:sp>
        <p:nvSpPr>
          <p:cNvPr id="9" name="8 - Θέση περιεχομένου"/>
          <p:cNvSpPr>
            <a:spLocks noGrp="1"/>
          </p:cNvSpPr>
          <p:nvPr>
            <p:ph idx="1"/>
          </p:nvPr>
        </p:nvSpPr>
        <p:spPr>
          <a:xfrm flipV="1">
            <a:off x="3575050" y="116632"/>
            <a:ext cx="5111750" cy="156419"/>
          </a:xfrm>
        </p:spPr>
        <p:txBody>
          <a:bodyPr>
            <a:normAutofit fontScale="25000" lnSpcReduction="20000"/>
          </a:bodyPr>
          <a:lstStyle/>
          <a:p>
            <a:endParaRPr lang="el-GR" dirty="0"/>
          </a:p>
        </p:txBody>
      </p:sp>
      <p:sp>
        <p:nvSpPr>
          <p:cNvPr id="10" name="9 - Δεξιό άγκιστρο"/>
          <p:cNvSpPr/>
          <p:nvPr/>
        </p:nvSpPr>
        <p:spPr>
          <a:xfrm>
            <a:off x="3275856" y="3501008"/>
            <a:ext cx="360040" cy="504056"/>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l-GR"/>
          </a:p>
        </p:txBody>
      </p:sp>
      <p:cxnSp>
        <p:nvCxnSpPr>
          <p:cNvPr id="12" name="11 - Ευθύγραμμο βέλος σύνδεσης"/>
          <p:cNvCxnSpPr>
            <a:stCxn id="10" idx="1"/>
          </p:cNvCxnSpPr>
          <p:nvPr/>
        </p:nvCxnSpPr>
        <p:spPr>
          <a:xfrm rot="10800000" flipH="1">
            <a:off x="3635896" y="764704"/>
            <a:ext cx="1944216" cy="29883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13 - Ευθύγραμμο βέλος σύνδεσης"/>
          <p:cNvCxnSpPr>
            <a:stCxn id="10" idx="1"/>
          </p:cNvCxnSpPr>
          <p:nvPr/>
        </p:nvCxnSpPr>
        <p:spPr>
          <a:xfrm rot="10800000" flipH="1">
            <a:off x="3635896" y="3501008"/>
            <a:ext cx="2736304" cy="25202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15 - Ευθύγραμμο βέλος σύνδεσης"/>
          <p:cNvCxnSpPr>
            <a:stCxn id="10" idx="1"/>
          </p:cNvCxnSpPr>
          <p:nvPr/>
        </p:nvCxnSpPr>
        <p:spPr>
          <a:xfrm rot="10800000" flipH="1" flipV="1">
            <a:off x="3635896" y="3753036"/>
            <a:ext cx="2808312" cy="14041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17 - Ευθύγραμμο βέλος σύνδεσης"/>
          <p:cNvCxnSpPr>
            <a:stCxn id="10" idx="1"/>
          </p:cNvCxnSpPr>
          <p:nvPr/>
        </p:nvCxnSpPr>
        <p:spPr>
          <a:xfrm rot="10800000" flipH="1" flipV="1">
            <a:off x="3635896" y="3753036"/>
            <a:ext cx="2808312" cy="1800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20 - Ευθύγραμμο βέλος σύνδεσης"/>
          <p:cNvCxnSpPr>
            <a:stCxn id="10" idx="1"/>
          </p:cNvCxnSpPr>
          <p:nvPr/>
        </p:nvCxnSpPr>
        <p:spPr>
          <a:xfrm rot="10800000" flipH="1" flipV="1">
            <a:off x="3635896" y="3753036"/>
            <a:ext cx="2664296" cy="212423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2" name="61 - Ευθύγραμμο βέλος σύνδεσης"/>
          <p:cNvCxnSpPr/>
          <p:nvPr/>
        </p:nvCxnSpPr>
        <p:spPr>
          <a:xfrm>
            <a:off x="3491880" y="4797152"/>
            <a:ext cx="2808312" cy="115212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64" name="63 - Ευθύγραμμο βέλος σύνδεσης"/>
          <p:cNvCxnSpPr/>
          <p:nvPr/>
        </p:nvCxnSpPr>
        <p:spPr>
          <a:xfrm>
            <a:off x="3491880" y="4797152"/>
            <a:ext cx="2880320" cy="7920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66" name="65 - Ευθύγραμμο βέλος σύνδεσης"/>
          <p:cNvCxnSpPr/>
          <p:nvPr/>
        </p:nvCxnSpPr>
        <p:spPr>
          <a:xfrm>
            <a:off x="3491880" y="4797152"/>
            <a:ext cx="3024336" cy="57606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71" name="70 - Ευθύγραμμο βέλος σύνδεσης"/>
          <p:cNvCxnSpPr/>
          <p:nvPr/>
        </p:nvCxnSpPr>
        <p:spPr>
          <a:xfrm flipV="1">
            <a:off x="3491880" y="2564904"/>
            <a:ext cx="2952328" cy="223224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83" name="82 - TextBox"/>
          <p:cNvSpPr txBox="1"/>
          <p:nvPr/>
        </p:nvSpPr>
        <p:spPr>
          <a:xfrm>
            <a:off x="7380312" y="5373216"/>
            <a:ext cx="504056" cy="24622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000" dirty="0" smtClean="0"/>
              <a:t>DBND</a:t>
            </a:r>
            <a:endParaRPr lang="el-GR" sz="1000" dirty="0"/>
          </a:p>
        </p:txBody>
      </p:sp>
      <p:sp>
        <p:nvSpPr>
          <p:cNvPr id="84" name="83 - TextBox"/>
          <p:cNvSpPr txBox="1"/>
          <p:nvPr/>
        </p:nvSpPr>
        <p:spPr>
          <a:xfrm>
            <a:off x="6804248" y="5373216"/>
            <a:ext cx="489236" cy="246221"/>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1000" dirty="0" smtClean="0"/>
              <a:t>PBNO</a:t>
            </a:r>
            <a:endParaRPr lang="el-GR" sz="1000" dirty="0"/>
          </a:p>
        </p:txBody>
      </p:sp>
      <p:sp>
        <p:nvSpPr>
          <p:cNvPr id="85" name="84 - TextBox"/>
          <p:cNvSpPr txBox="1"/>
          <p:nvPr/>
        </p:nvSpPr>
        <p:spPr>
          <a:xfrm>
            <a:off x="6948264" y="5589240"/>
            <a:ext cx="383438" cy="246221"/>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1000" dirty="0" smtClean="0"/>
              <a:t>BPE</a:t>
            </a:r>
            <a:endParaRPr lang="el-GR" sz="1000" dirty="0"/>
          </a:p>
        </p:txBody>
      </p:sp>
      <p:sp>
        <p:nvSpPr>
          <p:cNvPr id="86" name="85 - TextBox"/>
          <p:cNvSpPr txBox="1"/>
          <p:nvPr/>
        </p:nvSpPr>
        <p:spPr>
          <a:xfrm>
            <a:off x="6804248" y="5877272"/>
            <a:ext cx="432048" cy="24622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000" dirty="0" smtClean="0"/>
              <a:t>DSD</a:t>
            </a:r>
            <a:endParaRPr lang="el-GR" sz="1000" dirty="0"/>
          </a:p>
        </p:txBody>
      </p:sp>
      <p:sp>
        <p:nvSpPr>
          <p:cNvPr id="87" name="86 - TextBox"/>
          <p:cNvSpPr txBox="1"/>
          <p:nvPr/>
        </p:nvSpPr>
        <p:spPr>
          <a:xfrm>
            <a:off x="6948264" y="5085184"/>
            <a:ext cx="1943161" cy="246221"/>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1000" dirty="0" smtClean="0"/>
              <a:t>Valve Effect Middle Lobe Prostate</a:t>
            </a:r>
            <a:endParaRPr lang="el-GR" sz="1000" dirty="0"/>
          </a:p>
        </p:txBody>
      </p:sp>
      <p:sp>
        <p:nvSpPr>
          <p:cNvPr id="88" name="87 - TextBox"/>
          <p:cNvSpPr txBox="1"/>
          <p:nvPr/>
        </p:nvSpPr>
        <p:spPr>
          <a:xfrm>
            <a:off x="7308304" y="5877272"/>
            <a:ext cx="1368152" cy="24622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000" dirty="0" smtClean="0"/>
              <a:t>Dysfunctional Voiding</a:t>
            </a:r>
            <a:endParaRPr lang="el-GR" sz="1000" dirty="0"/>
          </a:p>
        </p:txBody>
      </p:sp>
      <p:cxnSp>
        <p:nvCxnSpPr>
          <p:cNvPr id="90" name="89 - Ευθύγραμμο βέλος σύνδεσης"/>
          <p:cNvCxnSpPr/>
          <p:nvPr/>
        </p:nvCxnSpPr>
        <p:spPr>
          <a:xfrm>
            <a:off x="3491880" y="4797152"/>
            <a:ext cx="2952328" cy="136815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91" name="90 - TextBox"/>
          <p:cNvSpPr txBox="1"/>
          <p:nvPr/>
        </p:nvSpPr>
        <p:spPr>
          <a:xfrm>
            <a:off x="6588224" y="6165304"/>
            <a:ext cx="1069524" cy="246221"/>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1000" dirty="0" smtClean="0"/>
              <a:t>Urethral </a:t>
            </a:r>
            <a:r>
              <a:rPr lang="en-US" sz="1000" dirty="0" err="1" smtClean="0"/>
              <a:t>stenosis</a:t>
            </a:r>
            <a:endParaRPr lang="el-GR" sz="1000" dirty="0"/>
          </a:p>
        </p:txBody>
      </p:sp>
      <p:sp>
        <p:nvSpPr>
          <p:cNvPr id="93" name="92 - TextBox"/>
          <p:cNvSpPr txBox="1"/>
          <p:nvPr/>
        </p:nvSpPr>
        <p:spPr>
          <a:xfrm>
            <a:off x="7164288" y="3573016"/>
            <a:ext cx="1152880" cy="1477328"/>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1000" dirty="0" smtClean="0"/>
              <a:t>Bladder stone</a:t>
            </a:r>
          </a:p>
          <a:p>
            <a:r>
              <a:rPr lang="en-US" sz="1000" dirty="0" smtClean="0"/>
              <a:t>Bladder Tumor</a:t>
            </a:r>
          </a:p>
          <a:p>
            <a:r>
              <a:rPr lang="en-US" sz="1000" dirty="0" smtClean="0"/>
              <a:t>CIS</a:t>
            </a:r>
          </a:p>
          <a:p>
            <a:r>
              <a:rPr lang="en-US" sz="1000" dirty="0" smtClean="0"/>
              <a:t> Bladder Infection</a:t>
            </a:r>
          </a:p>
          <a:p>
            <a:r>
              <a:rPr lang="en-US" sz="1000" dirty="0" err="1" smtClean="0"/>
              <a:t>Ureteral</a:t>
            </a:r>
            <a:r>
              <a:rPr lang="en-US" sz="1000" dirty="0" smtClean="0"/>
              <a:t>  Stone</a:t>
            </a:r>
          </a:p>
          <a:p>
            <a:r>
              <a:rPr lang="en-US" sz="1000" dirty="0" smtClean="0"/>
              <a:t>Bladder Fistula</a:t>
            </a:r>
          </a:p>
          <a:p>
            <a:r>
              <a:rPr lang="en-US" sz="1000" dirty="0" smtClean="0"/>
              <a:t>IC/BPS</a:t>
            </a:r>
          </a:p>
          <a:p>
            <a:r>
              <a:rPr lang="en-US" sz="1000" dirty="0" smtClean="0"/>
              <a:t>………………</a:t>
            </a:r>
          </a:p>
          <a:p>
            <a:endParaRPr lang="el-GR" sz="1000" dirty="0"/>
          </a:p>
        </p:txBody>
      </p:sp>
      <p:sp>
        <p:nvSpPr>
          <p:cNvPr id="94" name="93 - TextBox"/>
          <p:cNvSpPr txBox="1"/>
          <p:nvPr/>
        </p:nvSpPr>
        <p:spPr>
          <a:xfrm>
            <a:off x="6948264" y="2564904"/>
            <a:ext cx="1584176" cy="86177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000" dirty="0" smtClean="0"/>
              <a:t>Lumbar  Canal  </a:t>
            </a:r>
            <a:r>
              <a:rPr lang="en-US" sz="1000" dirty="0" err="1" smtClean="0"/>
              <a:t>Stenosis</a:t>
            </a:r>
            <a:endParaRPr lang="en-US" sz="1000" dirty="0" smtClean="0"/>
          </a:p>
          <a:p>
            <a:r>
              <a:rPr lang="en-US" sz="1000" dirty="0" smtClean="0"/>
              <a:t>Hernia </a:t>
            </a:r>
            <a:r>
              <a:rPr lang="en-US" sz="1000" dirty="0" err="1" smtClean="0"/>
              <a:t>Discal</a:t>
            </a:r>
            <a:r>
              <a:rPr lang="en-US" sz="1000" dirty="0" smtClean="0"/>
              <a:t> </a:t>
            </a:r>
            <a:r>
              <a:rPr lang="en-US" sz="1000" dirty="0" err="1" smtClean="0"/>
              <a:t>Prolapse</a:t>
            </a:r>
            <a:endParaRPr lang="en-US" sz="1000" dirty="0" smtClean="0"/>
          </a:p>
          <a:p>
            <a:r>
              <a:rPr lang="en-US" sz="1000" dirty="0" smtClean="0"/>
              <a:t>MS</a:t>
            </a:r>
          </a:p>
          <a:p>
            <a:r>
              <a:rPr lang="en-US" sz="1000" dirty="0" smtClean="0"/>
              <a:t>………………….</a:t>
            </a:r>
          </a:p>
          <a:p>
            <a:endParaRPr lang="el-GR" sz="1000" dirty="0"/>
          </a:p>
        </p:txBody>
      </p:sp>
      <p:sp>
        <p:nvSpPr>
          <p:cNvPr id="95" name="94 - TextBox"/>
          <p:cNvSpPr txBox="1"/>
          <p:nvPr/>
        </p:nvSpPr>
        <p:spPr>
          <a:xfrm>
            <a:off x="7596336" y="692696"/>
            <a:ext cx="1296144" cy="129266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000" dirty="0" smtClean="0"/>
              <a:t>Parkinson</a:t>
            </a:r>
          </a:p>
          <a:p>
            <a:r>
              <a:rPr lang="en-US" sz="1000" dirty="0" smtClean="0"/>
              <a:t>MSA</a:t>
            </a:r>
          </a:p>
          <a:p>
            <a:r>
              <a:rPr lang="en-US" sz="1000" dirty="0" smtClean="0"/>
              <a:t>MS</a:t>
            </a:r>
          </a:p>
          <a:p>
            <a:r>
              <a:rPr lang="en-US" sz="1000" dirty="0" smtClean="0"/>
              <a:t>Alzheimer</a:t>
            </a:r>
          </a:p>
          <a:p>
            <a:r>
              <a:rPr lang="en-US" sz="1400" dirty="0" smtClean="0">
                <a:solidFill>
                  <a:schemeClr val="tx1">
                    <a:lumMod val="95000"/>
                    <a:lumOff val="5000"/>
                  </a:schemeClr>
                </a:solidFill>
              </a:rPr>
              <a:t>Psychiatric D.</a:t>
            </a:r>
          </a:p>
          <a:p>
            <a:r>
              <a:rPr lang="en-US" sz="1400" dirty="0" smtClean="0">
                <a:solidFill>
                  <a:schemeClr val="tx1">
                    <a:lumMod val="95000"/>
                    <a:lumOff val="5000"/>
                  </a:schemeClr>
                </a:solidFill>
              </a:rPr>
              <a:t>Depression</a:t>
            </a:r>
          </a:p>
          <a:p>
            <a:r>
              <a:rPr lang="en-US" sz="1000" dirty="0" smtClean="0"/>
              <a:t>……….</a:t>
            </a:r>
            <a:endParaRPr lang="el-GR" sz="1000" dirty="0"/>
          </a:p>
        </p:txBody>
      </p:sp>
      <p:sp>
        <p:nvSpPr>
          <p:cNvPr id="96" name="95 - Αστέρι 5 ακτινών"/>
          <p:cNvSpPr/>
          <p:nvPr/>
        </p:nvSpPr>
        <p:spPr>
          <a:xfrm>
            <a:off x="7380312" y="5661248"/>
            <a:ext cx="72008" cy="72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7" name="96 - Αστέρι 5 ακτινών"/>
          <p:cNvSpPr/>
          <p:nvPr/>
        </p:nvSpPr>
        <p:spPr>
          <a:xfrm>
            <a:off x="6876256" y="5661248"/>
            <a:ext cx="72008" cy="72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1" name="100 - Αριστερό άγκιστρο"/>
          <p:cNvSpPr/>
          <p:nvPr/>
        </p:nvSpPr>
        <p:spPr>
          <a:xfrm>
            <a:off x="1043608" y="5445224"/>
            <a:ext cx="72008" cy="432048"/>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cxnSp>
        <p:nvCxnSpPr>
          <p:cNvPr id="103" name="102 - Ευθεία γραμμή σύνδεσης"/>
          <p:cNvCxnSpPr>
            <a:stCxn id="101" idx="1"/>
          </p:cNvCxnSpPr>
          <p:nvPr/>
        </p:nvCxnSpPr>
        <p:spPr>
          <a:xfrm rot="10800000">
            <a:off x="539552" y="5661248"/>
            <a:ext cx="504056" cy="0"/>
          </a:xfrm>
          <a:prstGeom prst="line">
            <a:avLst/>
          </a:prstGeom>
        </p:spPr>
        <p:style>
          <a:lnRef idx="2">
            <a:schemeClr val="dk1"/>
          </a:lnRef>
          <a:fillRef idx="0">
            <a:schemeClr val="dk1"/>
          </a:fillRef>
          <a:effectRef idx="1">
            <a:schemeClr val="dk1"/>
          </a:effectRef>
          <a:fontRef idx="minor">
            <a:schemeClr val="tx1"/>
          </a:fontRef>
        </p:style>
      </p:cxnSp>
      <p:cxnSp>
        <p:nvCxnSpPr>
          <p:cNvPr id="108" name="107 - Ευθεία γραμμή σύνδεσης"/>
          <p:cNvCxnSpPr/>
          <p:nvPr/>
        </p:nvCxnSpPr>
        <p:spPr>
          <a:xfrm rot="5400000" flipH="1" flipV="1">
            <a:off x="-288540" y="4833156"/>
            <a:ext cx="1656184" cy="0"/>
          </a:xfrm>
          <a:prstGeom prst="line">
            <a:avLst/>
          </a:prstGeom>
        </p:spPr>
        <p:style>
          <a:lnRef idx="2">
            <a:schemeClr val="dk1"/>
          </a:lnRef>
          <a:fillRef idx="0">
            <a:schemeClr val="dk1"/>
          </a:fillRef>
          <a:effectRef idx="1">
            <a:schemeClr val="dk1"/>
          </a:effectRef>
          <a:fontRef idx="minor">
            <a:schemeClr val="tx1"/>
          </a:fontRef>
        </p:style>
      </p:cxnSp>
      <p:cxnSp>
        <p:nvCxnSpPr>
          <p:cNvPr id="110" name="109 - Ευθύγραμμο βέλος σύνδεσης"/>
          <p:cNvCxnSpPr/>
          <p:nvPr/>
        </p:nvCxnSpPr>
        <p:spPr>
          <a:xfrm>
            <a:off x="539552" y="4005064"/>
            <a:ext cx="144016"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2" name="111 - Ευθύγραμμο βέλος σύνδεσης"/>
          <p:cNvCxnSpPr/>
          <p:nvPr/>
        </p:nvCxnSpPr>
        <p:spPr>
          <a:xfrm>
            <a:off x="539552" y="4725144"/>
            <a:ext cx="144016"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6" name="35 - TextBox"/>
          <p:cNvSpPr txBox="1"/>
          <p:nvPr/>
        </p:nvSpPr>
        <p:spPr>
          <a:xfrm>
            <a:off x="7668344" y="6165304"/>
            <a:ext cx="1296144" cy="24622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000" dirty="0" err="1" smtClean="0"/>
              <a:t>Cystocele</a:t>
            </a:r>
            <a:r>
              <a:rPr lang="en-US" sz="1000" dirty="0" smtClean="0"/>
              <a:t> Grade III</a:t>
            </a:r>
            <a:endParaRPr lang="el-GR" sz="1000" dirty="0"/>
          </a:p>
        </p:txBody>
      </p:sp>
      <p:sp>
        <p:nvSpPr>
          <p:cNvPr id="37" name="36 - TextBox"/>
          <p:cNvSpPr txBox="1"/>
          <p:nvPr/>
        </p:nvSpPr>
        <p:spPr>
          <a:xfrm>
            <a:off x="6660232" y="6453336"/>
            <a:ext cx="1316386" cy="246221"/>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1000" dirty="0" smtClean="0"/>
              <a:t>Urethral </a:t>
            </a:r>
            <a:r>
              <a:rPr lang="en-US" sz="1000" dirty="0" err="1" smtClean="0"/>
              <a:t>Diverticulum</a:t>
            </a:r>
            <a:endParaRPr lang="el-GR" sz="1000" dirty="0"/>
          </a:p>
        </p:txBody>
      </p:sp>
      <p:pic>
        <p:nvPicPr>
          <p:cNvPr id="38"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9" name="38 - TextBox"/>
          <p:cNvSpPr txBox="1"/>
          <p:nvPr/>
        </p:nvSpPr>
        <p:spPr>
          <a:xfrm>
            <a:off x="2643174" y="4000504"/>
            <a:ext cx="3859262" cy="1015663"/>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6000" dirty="0" smtClean="0"/>
              <a:t>BRAIN LUTS</a:t>
            </a:r>
            <a:endParaRPr lang="el-GR" sz="6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amond(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amond(in)">
                                      <p:cBhvr>
                                        <p:cTn id="1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7161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2000" b="1" dirty="0"/>
              <a:t>Yang YJ</a:t>
            </a:r>
            <a:r>
              <a:rPr lang="en-US" sz="2000" b="1" baseline="30000" dirty="0"/>
              <a:t>1</a:t>
            </a:r>
            <a:r>
              <a:rPr lang="en-US" sz="2000" b="1" dirty="0"/>
              <a:t>, </a:t>
            </a:r>
            <a:r>
              <a:rPr lang="en-US" sz="2000" b="1" dirty="0" err="1"/>
              <a:t>Koh</a:t>
            </a:r>
            <a:r>
              <a:rPr lang="en-US" sz="2000" b="1" dirty="0"/>
              <a:t> JS</a:t>
            </a:r>
            <a:r>
              <a:rPr lang="en-US" sz="2000" b="1" baseline="30000" dirty="0"/>
              <a:t>2</a:t>
            </a:r>
            <a:r>
              <a:rPr lang="en-US" sz="2000" b="1" dirty="0"/>
              <a:t>, </a:t>
            </a:r>
            <a:r>
              <a:rPr lang="en-US" sz="2000" b="1" dirty="0" err="1"/>
              <a:t>Ko</a:t>
            </a:r>
            <a:r>
              <a:rPr lang="en-US" sz="2000" b="1" dirty="0"/>
              <a:t> HJ</a:t>
            </a:r>
            <a:r>
              <a:rPr lang="en-US" sz="2000" b="1" baseline="30000" dirty="0"/>
              <a:t>3</a:t>
            </a:r>
            <a:r>
              <a:rPr lang="en-US" sz="2000" b="1" dirty="0"/>
              <a:t>, Cho KJ</a:t>
            </a:r>
            <a:r>
              <a:rPr lang="en-US" sz="2000" b="1" baseline="30000" dirty="0"/>
              <a:t>2</a:t>
            </a:r>
            <a:r>
              <a:rPr lang="en-US" sz="2000" b="1" dirty="0"/>
              <a:t>, Kim JC</a:t>
            </a:r>
            <a:r>
              <a:rPr lang="en-US" sz="2000" b="1" baseline="30000" dirty="0"/>
              <a:t>2</a:t>
            </a:r>
            <a:r>
              <a:rPr lang="en-US" sz="2000" b="1" dirty="0"/>
              <a:t>, Lee SJ</a:t>
            </a:r>
            <a:r>
              <a:rPr lang="en-US" sz="2000" b="1" baseline="30000" dirty="0"/>
              <a:t>1</a:t>
            </a:r>
            <a:r>
              <a:rPr lang="en-US" sz="2000" b="1" dirty="0"/>
              <a:t>, </a:t>
            </a:r>
            <a:r>
              <a:rPr lang="en-US" sz="2000" b="1" dirty="0" err="1"/>
              <a:t>Pae</a:t>
            </a:r>
            <a:r>
              <a:rPr lang="en-US" sz="2000" b="1" dirty="0"/>
              <a:t> CU</a:t>
            </a:r>
            <a:r>
              <a:rPr lang="en-US" sz="2000" b="1" baseline="30000" dirty="0"/>
              <a:t>4</a:t>
            </a:r>
            <a:r>
              <a:rPr lang="en-US" sz="2000" b="1" dirty="0" smtClean="0"/>
              <a:t>.</a:t>
            </a:r>
            <a:br>
              <a:rPr lang="en-US" sz="2000" b="1" dirty="0" smtClean="0"/>
            </a:br>
            <a:r>
              <a:rPr lang="en-US" sz="2000" b="1" dirty="0" smtClean="0"/>
              <a:t>The </a:t>
            </a:r>
            <a:r>
              <a:rPr lang="en-US" sz="2000" b="1" dirty="0"/>
              <a:t>influence of depression, anxiety and </a:t>
            </a:r>
            <a:r>
              <a:rPr lang="en-US" sz="2000" b="1" dirty="0" err="1"/>
              <a:t>somatization</a:t>
            </a:r>
            <a:r>
              <a:rPr lang="en-US" sz="2000" b="1" dirty="0"/>
              <a:t> on the clinical symptoms and treatment response in patients with symptoms of lower urinary tract symptoms suggestive of benign prostatic hyperplasia. </a:t>
            </a:r>
            <a:r>
              <a:rPr lang="en-US" sz="2000" b="1" dirty="0" smtClean="0"/>
              <a:t/>
            </a:r>
            <a:br>
              <a:rPr lang="en-US" sz="2000" b="1" dirty="0" smtClean="0"/>
            </a:br>
            <a:r>
              <a:rPr lang="en-US" sz="2000" b="1" dirty="0" smtClean="0">
                <a:solidFill>
                  <a:srgbClr val="C00000"/>
                </a:solidFill>
              </a:rPr>
              <a:t>J </a:t>
            </a:r>
            <a:r>
              <a:rPr lang="en-US" sz="2000" b="1" dirty="0">
                <a:solidFill>
                  <a:srgbClr val="C00000"/>
                </a:solidFill>
              </a:rPr>
              <a:t>Korean Med Sci. 2014 Aug;29(8):1145-51</a:t>
            </a:r>
            <a:r>
              <a:rPr lang="en-US" sz="2000" dirty="0">
                <a:solidFill>
                  <a:srgbClr val="C00000"/>
                </a:solidFill>
              </a:rPr>
              <a:t>.</a:t>
            </a:r>
            <a:r>
              <a:rPr lang="el-GR" sz="1200" dirty="0"/>
              <a:t/>
            </a:r>
            <a:br>
              <a:rPr lang="el-GR" sz="1200" dirty="0"/>
            </a:br>
            <a:endParaRPr lang="el-GR" sz="1200" dirty="0"/>
          </a:p>
        </p:txBody>
      </p:sp>
      <p:sp>
        <p:nvSpPr>
          <p:cNvPr id="3" name="2 - Θέση περιεχομένου"/>
          <p:cNvSpPr>
            <a:spLocks noGrp="1"/>
          </p:cNvSpPr>
          <p:nvPr>
            <p:ph idx="1"/>
          </p:nvPr>
        </p:nvSpPr>
        <p:spPr>
          <a:xfrm>
            <a:off x="457200" y="1600200"/>
            <a:ext cx="8229600" cy="52578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a:bodyPr>
          <a:lstStyle/>
          <a:p>
            <a:r>
              <a:rPr lang="en-US" sz="2800" dirty="0"/>
              <a:t>The LUTS/BPH </a:t>
            </a:r>
            <a:r>
              <a:rPr lang="en-US" sz="2800" dirty="0">
                <a:solidFill>
                  <a:srgbClr val="FFFF00"/>
                </a:solidFill>
              </a:rPr>
              <a:t>severity</a:t>
            </a:r>
            <a:r>
              <a:rPr lang="en-US" sz="2800" dirty="0"/>
              <a:t> was significantly higher in patients with </a:t>
            </a:r>
            <a:r>
              <a:rPr lang="en-US" sz="2800" i="1" dirty="0">
                <a:solidFill>
                  <a:srgbClr val="FFFF00"/>
                </a:solidFill>
              </a:rPr>
              <a:t>depression</a:t>
            </a:r>
            <a:r>
              <a:rPr lang="en-US" sz="2800" dirty="0"/>
              <a:t> or </a:t>
            </a:r>
            <a:r>
              <a:rPr lang="en-US" sz="2800" i="1" dirty="0" err="1">
                <a:solidFill>
                  <a:srgbClr val="FFFF00"/>
                </a:solidFill>
              </a:rPr>
              <a:t>somatization</a:t>
            </a:r>
            <a:r>
              <a:rPr lang="en-US" sz="2800" dirty="0"/>
              <a:t> </a:t>
            </a:r>
            <a:r>
              <a:rPr lang="en-US" sz="2800" dirty="0" smtClean="0"/>
              <a:t>.</a:t>
            </a:r>
          </a:p>
          <a:p>
            <a:r>
              <a:rPr lang="en-US" sz="2800" i="1" dirty="0">
                <a:solidFill>
                  <a:srgbClr val="C00000"/>
                </a:solidFill>
              </a:rPr>
              <a:t>Anxious</a:t>
            </a:r>
            <a:r>
              <a:rPr lang="en-US" sz="2800" dirty="0"/>
              <a:t> patients showed significantly higher proportion of </a:t>
            </a:r>
            <a:r>
              <a:rPr lang="en-US" sz="2800" dirty="0">
                <a:solidFill>
                  <a:srgbClr val="C00000"/>
                </a:solidFill>
              </a:rPr>
              <a:t>non-response</a:t>
            </a:r>
            <a:r>
              <a:rPr lang="en-US" sz="2800" dirty="0"/>
              <a:t> than those </a:t>
            </a:r>
            <a:r>
              <a:rPr lang="en-US" sz="2800" dirty="0" smtClean="0"/>
              <a:t>without</a:t>
            </a:r>
          </a:p>
          <a:p>
            <a:endParaRPr lang="en-US" sz="2800" dirty="0" smtClean="0"/>
          </a:p>
          <a:p>
            <a:r>
              <a:rPr lang="en-US" sz="2800" dirty="0"/>
              <a:t>D</a:t>
            </a:r>
            <a:r>
              <a:rPr lang="en-US" sz="2800" dirty="0" smtClean="0"/>
              <a:t>epression</a:t>
            </a:r>
            <a:r>
              <a:rPr lang="en-US" sz="2800" dirty="0"/>
              <a:t>, anxiety and </a:t>
            </a:r>
            <a:r>
              <a:rPr lang="en-US" sz="2800" dirty="0" err="1"/>
              <a:t>somatization</a:t>
            </a:r>
            <a:r>
              <a:rPr lang="en-US" sz="2800" dirty="0"/>
              <a:t> may have some influences on the clinical manifestation of LUTS/BPH</a:t>
            </a:r>
            <a:r>
              <a:rPr lang="en-US" sz="2800" dirty="0" smtClean="0"/>
              <a:t>.</a:t>
            </a:r>
          </a:p>
          <a:p>
            <a:r>
              <a:rPr lang="en-US" sz="2800" b="1" dirty="0"/>
              <a:t>A</a:t>
            </a:r>
            <a:r>
              <a:rPr lang="en-US" sz="2800" b="1" dirty="0" smtClean="0"/>
              <a:t>nxious </a:t>
            </a:r>
            <a:r>
              <a:rPr lang="en-US" sz="2800" b="1" dirty="0"/>
              <a:t>patients had a lower response to treatment in patients with LUTS/BPH</a:t>
            </a:r>
            <a:endParaRPr lang="el-GR" sz="2800" b="1" dirty="0"/>
          </a:p>
        </p:txBody>
      </p:sp>
      <p:sp>
        <p:nvSpPr>
          <p:cNvPr id="4" name="3 - TextBox"/>
          <p:cNvSpPr txBox="1"/>
          <p:nvPr/>
        </p:nvSpPr>
        <p:spPr>
          <a:xfrm>
            <a:off x="3286116" y="3571876"/>
            <a:ext cx="1919115"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Conclusions</a:t>
            </a:r>
            <a:endParaRPr lang="el-GR"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43050"/>
          </a:xfrm>
        </p:spPr>
        <p:style>
          <a:lnRef idx="0">
            <a:schemeClr val="accent1"/>
          </a:lnRef>
          <a:fillRef idx="3">
            <a:schemeClr val="accent1"/>
          </a:fillRef>
          <a:effectRef idx="3">
            <a:schemeClr val="accent1"/>
          </a:effectRef>
          <a:fontRef idx="minor">
            <a:schemeClr val="lt1"/>
          </a:fontRef>
        </p:style>
        <p:txBody>
          <a:bodyPr>
            <a:normAutofit/>
          </a:bodyPr>
          <a:lstStyle/>
          <a:p>
            <a:r>
              <a:rPr lang="en-US" sz="1800" b="1" dirty="0"/>
              <a:t>Breyer BN</a:t>
            </a:r>
            <a:r>
              <a:rPr lang="en-US" sz="1800" b="1" baseline="30000" dirty="0"/>
              <a:t>1</a:t>
            </a:r>
            <a:r>
              <a:rPr lang="en-US" sz="1800" b="1" dirty="0"/>
              <a:t>, </a:t>
            </a:r>
            <a:r>
              <a:rPr lang="en-US" sz="1800" b="1" dirty="0" err="1"/>
              <a:t>Kenfield</a:t>
            </a:r>
            <a:r>
              <a:rPr lang="en-US" sz="1800" b="1" dirty="0"/>
              <a:t> SA</a:t>
            </a:r>
            <a:r>
              <a:rPr lang="en-US" sz="1800" b="1" baseline="30000" dirty="0"/>
              <a:t>2</a:t>
            </a:r>
            <a:r>
              <a:rPr lang="en-US" sz="1800" b="1" dirty="0"/>
              <a:t>, </a:t>
            </a:r>
            <a:r>
              <a:rPr lang="en-US" sz="1800" b="1" dirty="0" err="1"/>
              <a:t>Blaschko</a:t>
            </a:r>
            <a:r>
              <a:rPr lang="en-US" sz="1800" b="1" dirty="0"/>
              <a:t> SD</a:t>
            </a:r>
            <a:r>
              <a:rPr lang="en-US" sz="1800" b="1" baseline="30000" dirty="0"/>
              <a:t>2</a:t>
            </a:r>
            <a:r>
              <a:rPr lang="en-US" sz="1800" b="1" dirty="0"/>
              <a:t>, Erickson BA</a:t>
            </a:r>
            <a:r>
              <a:rPr lang="en-US" sz="1800" b="1" baseline="30000" dirty="0"/>
              <a:t>3</a:t>
            </a:r>
            <a:r>
              <a:rPr lang="en-US" sz="1800" b="1" dirty="0" smtClean="0"/>
              <a:t>.</a:t>
            </a:r>
            <a:br>
              <a:rPr lang="en-US" sz="1800" b="1" dirty="0" smtClean="0"/>
            </a:br>
            <a:r>
              <a:rPr lang="en-US" sz="1800" b="1" dirty="0" smtClean="0"/>
              <a:t>The </a:t>
            </a:r>
            <a:r>
              <a:rPr lang="en-US" sz="1800" b="1" dirty="0"/>
              <a:t>association of lower urinary tract symptoms, depression and suicidal ideation: data from the 2005-2006 and 2007-2008 National Health and Nutrition Examination Survey</a:t>
            </a:r>
            <a:r>
              <a:rPr lang="en-US" sz="1800" b="1" dirty="0" smtClean="0"/>
              <a:t>.</a:t>
            </a:r>
            <a:br>
              <a:rPr lang="en-US" sz="1800" b="1" dirty="0" smtClean="0"/>
            </a:br>
            <a:r>
              <a:rPr lang="en-US" sz="1800" b="1" dirty="0" smtClean="0"/>
              <a:t> </a:t>
            </a:r>
            <a:r>
              <a:rPr lang="en-US" sz="1800" b="1" dirty="0">
                <a:solidFill>
                  <a:srgbClr val="C00000"/>
                </a:solidFill>
              </a:rPr>
              <a:t>J Urol. 2014 May;191(5):1333-9</a:t>
            </a:r>
            <a:r>
              <a:rPr lang="en-US" sz="1800" b="1" dirty="0"/>
              <a:t>.</a:t>
            </a:r>
            <a:r>
              <a:rPr lang="el-GR" sz="1800" dirty="0"/>
              <a:t/>
            </a:r>
            <a:br>
              <a:rPr lang="el-GR" sz="1800" dirty="0"/>
            </a:br>
            <a:endParaRPr lang="el-GR" sz="1800" dirty="0"/>
          </a:p>
        </p:txBody>
      </p:sp>
      <p:sp>
        <p:nvSpPr>
          <p:cNvPr id="3" name="2 - Θέση περιεχομένου"/>
          <p:cNvSpPr>
            <a:spLocks noGrp="1"/>
          </p:cNvSpPr>
          <p:nvPr>
            <p:ph idx="1"/>
          </p:nvPr>
        </p:nvSpPr>
        <p:spPr>
          <a:xfrm>
            <a:off x="0" y="1600200"/>
            <a:ext cx="9144000" cy="5257800"/>
          </a:xfrm>
        </p:spPr>
        <p:txBody>
          <a:bodyPr>
            <a:noAutofit/>
          </a:bodyPr>
          <a:lstStyle/>
          <a:p>
            <a:r>
              <a:rPr lang="en-US" sz="2800" dirty="0"/>
              <a:t>Men reporting </a:t>
            </a:r>
            <a:r>
              <a:rPr lang="en-US" sz="2800" b="1" dirty="0"/>
              <a:t>moderate to severe depression</a:t>
            </a:r>
            <a:r>
              <a:rPr lang="en-US" sz="2800" dirty="0"/>
              <a:t> (compared to those reporting minimal depression) had a </a:t>
            </a:r>
            <a:r>
              <a:rPr lang="en-US" sz="2800" b="1" dirty="0"/>
              <a:t>higher odds of reporting lower urinary tract symptoms </a:t>
            </a:r>
            <a:endParaRPr lang="en-US" sz="2800" b="1" dirty="0" smtClean="0"/>
          </a:p>
          <a:p>
            <a:r>
              <a:rPr lang="en-US" sz="2800" dirty="0"/>
              <a:t>More lower urinary tract symptoms were associated with a significantly higher odds of moderate to severe </a:t>
            </a:r>
            <a:r>
              <a:rPr lang="en-US" sz="2800" dirty="0" smtClean="0"/>
              <a:t>depression</a:t>
            </a:r>
          </a:p>
          <a:p>
            <a:pPr>
              <a:buNone/>
            </a:pPr>
            <a:endParaRPr lang="en-US" sz="2800" dirty="0" smtClean="0"/>
          </a:p>
          <a:p>
            <a:r>
              <a:rPr lang="en-US" sz="2800" dirty="0"/>
              <a:t>A significant relationship was observed between lower urinary tract symptoms and depression/suicidal ideation. </a:t>
            </a:r>
            <a:endParaRPr lang="en-US" sz="2800" dirty="0" smtClean="0"/>
          </a:p>
          <a:p>
            <a:r>
              <a:rPr lang="en-US" sz="2800" b="1" dirty="0" smtClean="0"/>
              <a:t>Clinicians </a:t>
            </a:r>
            <a:r>
              <a:rPr lang="en-US" sz="2800" b="1" dirty="0"/>
              <a:t>may consider screening men with severe lower urinary tract symptoms for depression</a:t>
            </a:r>
            <a:r>
              <a:rPr lang="en-US" sz="2800" b="1" dirty="0" smtClean="0"/>
              <a:t>.</a:t>
            </a:r>
            <a:endParaRPr lang="el-GR" sz="2800" b="1" dirty="0"/>
          </a:p>
        </p:txBody>
      </p:sp>
      <p:sp>
        <p:nvSpPr>
          <p:cNvPr id="4" name="3 - TextBox"/>
          <p:cNvSpPr txBox="1"/>
          <p:nvPr/>
        </p:nvSpPr>
        <p:spPr>
          <a:xfrm>
            <a:off x="3357554" y="3929066"/>
            <a:ext cx="1919115"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Conclusions</a:t>
            </a:r>
            <a:endParaRPr lang="el-GR"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Τίτλος"/>
          <p:cNvSpPr>
            <a:spLocks noGrp="1"/>
          </p:cNvSpPr>
          <p:nvPr>
            <p:ph type="title"/>
          </p:nvPr>
        </p:nvSpPr>
        <p:spPr>
          <a:xfrm>
            <a:off x="457200" y="0"/>
            <a:ext cx="8229600" cy="1500174"/>
          </a:xfrm>
        </p:spPr>
        <p:style>
          <a:lnRef idx="0">
            <a:schemeClr val="accent1"/>
          </a:lnRef>
          <a:fillRef idx="3">
            <a:schemeClr val="accent1"/>
          </a:fillRef>
          <a:effectRef idx="3">
            <a:schemeClr val="accent1"/>
          </a:effectRef>
          <a:fontRef idx="minor">
            <a:schemeClr val="lt1"/>
          </a:fontRef>
        </p:style>
        <p:txBody>
          <a:bodyPr>
            <a:normAutofit/>
          </a:bodyPr>
          <a:lstStyle/>
          <a:p>
            <a:r>
              <a:rPr lang="en-US" sz="1800" dirty="0" smtClean="0"/>
              <a:t>Johnson TV</a:t>
            </a:r>
            <a:r>
              <a:rPr lang="en-US" sz="1800" baseline="30000" dirty="0" smtClean="0"/>
              <a:t>1</a:t>
            </a:r>
            <a:r>
              <a:rPr lang="en-US" sz="1800" dirty="0" smtClean="0"/>
              <a:t>, </a:t>
            </a:r>
            <a:r>
              <a:rPr lang="en-US" sz="1800" dirty="0" err="1" smtClean="0"/>
              <a:t>Abbasi</a:t>
            </a:r>
            <a:r>
              <a:rPr lang="en-US" sz="1800" dirty="0" smtClean="0"/>
              <a:t> A, Ehrlich SS, </a:t>
            </a:r>
            <a:r>
              <a:rPr lang="en-US" sz="1800" dirty="0" err="1" smtClean="0"/>
              <a:t>Kleris</a:t>
            </a:r>
            <a:r>
              <a:rPr lang="en-US" sz="1800" dirty="0" smtClean="0"/>
              <a:t> RS, Owen-Smith A, Raison CL, Master VA. </a:t>
            </a:r>
            <a:r>
              <a:rPr lang="el-GR" sz="1800" dirty="0" smtClean="0"/>
              <a:t/>
            </a:r>
            <a:br>
              <a:rPr lang="el-GR" sz="1800" dirty="0" smtClean="0"/>
            </a:br>
            <a:r>
              <a:rPr lang="en-US" sz="1800" dirty="0" smtClean="0"/>
              <a:t>IPSS quality of life question: a possible indicator of depression among patients with lower urinary tract symptoms. </a:t>
            </a:r>
            <a:br>
              <a:rPr lang="en-US" sz="1800" dirty="0" smtClean="0"/>
            </a:br>
            <a:r>
              <a:rPr lang="en-US" sz="1800" dirty="0" smtClean="0">
                <a:solidFill>
                  <a:srgbClr val="C00000"/>
                </a:solidFill>
              </a:rPr>
              <a:t>Can J Urol. 2012 Feb;19(1):6100-4.</a:t>
            </a:r>
            <a:r>
              <a:rPr lang="el-GR" sz="1800" dirty="0" smtClean="0"/>
              <a:t/>
            </a:r>
            <a:br>
              <a:rPr lang="el-GR" sz="1800" dirty="0" smtClean="0"/>
            </a:br>
            <a:endParaRPr lang="el-GR" sz="1800" dirty="0"/>
          </a:p>
        </p:txBody>
      </p:sp>
      <p:sp>
        <p:nvSpPr>
          <p:cNvPr id="3" name="2 - Θέση περιεχομένου"/>
          <p:cNvSpPr>
            <a:spLocks noGrp="1"/>
          </p:cNvSpPr>
          <p:nvPr>
            <p:ph idx="1"/>
          </p:nvPr>
        </p:nvSpPr>
        <p:spPr>
          <a:xfrm>
            <a:off x="285720" y="1600200"/>
            <a:ext cx="8643998" cy="4525963"/>
          </a:xfrm>
        </p:spPr>
        <p:txBody>
          <a:bodyPr>
            <a:normAutofit/>
          </a:bodyPr>
          <a:lstStyle/>
          <a:p>
            <a:r>
              <a:rPr lang="en-US" dirty="0"/>
              <a:t>More than half (</a:t>
            </a:r>
            <a:r>
              <a:rPr lang="en-US" dirty="0">
                <a:solidFill>
                  <a:srgbClr val="C00000"/>
                </a:solidFill>
              </a:rPr>
              <a:t>54.7%</a:t>
            </a:r>
            <a:r>
              <a:rPr lang="en-US" dirty="0"/>
              <a:t>) of </a:t>
            </a:r>
            <a:r>
              <a:rPr lang="en-US" dirty="0" err="1">
                <a:solidFill>
                  <a:srgbClr val="C00000"/>
                </a:solidFill>
              </a:rPr>
              <a:t>nondepressed</a:t>
            </a:r>
            <a:r>
              <a:rPr lang="en-US" dirty="0"/>
              <a:t> patients had a </a:t>
            </a:r>
            <a:r>
              <a:rPr lang="en-US" dirty="0" err="1"/>
              <a:t>QoL</a:t>
            </a:r>
            <a:r>
              <a:rPr lang="en-US" dirty="0"/>
              <a:t> </a:t>
            </a:r>
            <a:r>
              <a:rPr lang="en-US" dirty="0" smtClean="0"/>
              <a:t>– IPSS score </a:t>
            </a:r>
            <a:r>
              <a:rPr lang="en-US" dirty="0"/>
              <a:t>of </a:t>
            </a:r>
            <a:r>
              <a:rPr lang="en-US" dirty="0" smtClean="0">
                <a:solidFill>
                  <a:srgbClr val="C00000"/>
                </a:solidFill>
              </a:rPr>
              <a:t>0-2</a:t>
            </a:r>
            <a:r>
              <a:rPr lang="en-US" dirty="0" smtClean="0"/>
              <a:t>.</a:t>
            </a:r>
          </a:p>
          <a:p>
            <a:r>
              <a:rPr lang="en-US" dirty="0" smtClean="0"/>
              <a:t>A similar </a:t>
            </a:r>
            <a:r>
              <a:rPr lang="en-US" dirty="0"/>
              <a:t>number of </a:t>
            </a:r>
            <a:r>
              <a:rPr lang="en-US" dirty="0">
                <a:solidFill>
                  <a:srgbClr val="FFFF00"/>
                </a:solidFill>
              </a:rPr>
              <a:t>depressed</a:t>
            </a:r>
            <a:r>
              <a:rPr lang="en-US" dirty="0"/>
              <a:t> patients </a:t>
            </a:r>
            <a:r>
              <a:rPr lang="en-US" dirty="0">
                <a:solidFill>
                  <a:srgbClr val="FFFF00"/>
                </a:solidFill>
              </a:rPr>
              <a:t>(50.8%) </a:t>
            </a:r>
            <a:r>
              <a:rPr lang="en-US" dirty="0"/>
              <a:t>had a </a:t>
            </a:r>
            <a:r>
              <a:rPr lang="en-US" dirty="0" err="1" smtClean="0"/>
              <a:t>QoL</a:t>
            </a:r>
            <a:r>
              <a:rPr lang="en-US" dirty="0" smtClean="0"/>
              <a:t> – IPSS  </a:t>
            </a:r>
            <a:r>
              <a:rPr lang="en-US" dirty="0"/>
              <a:t>score of </a:t>
            </a:r>
            <a:r>
              <a:rPr lang="en-US" dirty="0">
                <a:solidFill>
                  <a:srgbClr val="FFFF00"/>
                </a:solidFill>
              </a:rPr>
              <a:t>5 or 6</a:t>
            </a:r>
            <a:r>
              <a:rPr lang="en-US" dirty="0" smtClean="0"/>
              <a:t>.</a:t>
            </a:r>
          </a:p>
          <a:p>
            <a:pPr>
              <a:buNone/>
            </a:pPr>
            <a:endParaRPr lang="en-US" dirty="0" smtClean="0"/>
          </a:p>
          <a:p>
            <a:pPr>
              <a:buNone/>
            </a:pPr>
            <a:endParaRPr lang="en-US" dirty="0"/>
          </a:p>
          <a:p>
            <a:r>
              <a:rPr lang="en-US" b="1" dirty="0"/>
              <a:t>P</a:t>
            </a:r>
            <a:r>
              <a:rPr lang="en-US" b="1" dirty="0" smtClean="0"/>
              <a:t>atients </a:t>
            </a:r>
            <a:r>
              <a:rPr lang="en-US" b="1" dirty="0"/>
              <a:t>with a score of 6 could be considered for further mental health evaluation.</a:t>
            </a:r>
            <a:endParaRPr lang="el-GR" b="1" dirty="0"/>
          </a:p>
          <a:p>
            <a:pPr>
              <a:buNone/>
            </a:pPr>
            <a:endParaRPr lang="el-GR" dirty="0"/>
          </a:p>
        </p:txBody>
      </p:sp>
      <p:sp>
        <p:nvSpPr>
          <p:cNvPr id="4" name="3 - TextBox"/>
          <p:cNvSpPr txBox="1"/>
          <p:nvPr/>
        </p:nvSpPr>
        <p:spPr>
          <a:xfrm>
            <a:off x="3643306" y="4000504"/>
            <a:ext cx="131478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smtClean="0"/>
              <a:t>Conclusions</a:t>
            </a:r>
            <a:endParaRPr lang="el-GR"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500034" y="214290"/>
            <a:ext cx="8229600" cy="1214446"/>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l-GR" sz="1800" dirty="0" smtClean="0"/>
              <a:t/>
            </a:r>
            <a:br>
              <a:rPr lang="el-GR" sz="1800" dirty="0" smtClean="0"/>
            </a:br>
            <a:r>
              <a:rPr lang="en-US" sz="1800" dirty="0" smtClean="0"/>
              <a:t>K.V</a:t>
            </a:r>
            <a:r>
              <a:rPr lang="en-US" sz="1800" dirty="0"/>
              <a:t>. Mytilekas, M.  </a:t>
            </a:r>
            <a:r>
              <a:rPr lang="en-US" sz="1800" dirty="0" err="1"/>
              <a:t>Kalaitzi</a:t>
            </a:r>
            <a:r>
              <a:rPr lang="en-US" sz="1800" dirty="0"/>
              <a:t>, </a:t>
            </a:r>
            <a:r>
              <a:rPr lang="el-GR" sz="1800" dirty="0"/>
              <a:t>Ι</a:t>
            </a:r>
            <a:r>
              <a:rPr lang="en-US" sz="1800" dirty="0"/>
              <a:t> Sokolakis E. Ioannidis, A . Apostolidis </a:t>
            </a:r>
            <a:r>
              <a:rPr lang="el-GR" sz="1800" dirty="0" smtClean="0"/>
              <a:t/>
            </a:r>
            <a:br>
              <a:rPr lang="el-GR" sz="1800" dirty="0" smtClean="0"/>
            </a:br>
            <a:r>
              <a:rPr lang="en-US" sz="1800" dirty="0" smtClean="0"/>
              <a:t> </a:t>
            </a:r>
            <a:r>
              <a:rPr lang="en-US" sz="1800" b="1" dirty="0"/>
              <a:t>Prospective analysis of independent factors in males with  refractory to initial pharmaceutical treatment lower urinary tract symptoms. Focus on quality of life. </a:t>
            </a:r>
            <a:r>
              <a:rPr lang="el-GR" sz="1800" b="1" dirty="0" smtClean="0"/>
              <a:t/>
            </a:r>
            <a:br>
              <a:rPr lang="el-GR" sz="1800" b="1" dirty="0" smtClean="0"/>
            </a:br>
            <a:r>
              <a:rPr lang="en-US" sz="1800" dirty="0" smtClean="0"/>
              <a:t>Hellenic </a:t>
            </a:r>
            <a:r>
              <a:rPr lang="en-US" sz="1800" dirty="0"/>
              <a:t>Urology 2013, 25 :271-283</a:t>
            </a:r>
            <a:r>
              <a:rPr lang="el-GR" sz="1800" dirty="0"/>
              <a:t/>
            </a:r>
            <a:br>
              <a:rPr lang="el-GR" sz="1800" dirty="0"/>
            </a:br>
            <a:r>
              <a:rPr lang="el-GR" sz="1800" dirty="0"/>
              <a:t/>
            </a:r>
            <a:br>
              <a:rPr lang="el-GR" sz="1800" dirty="0"/>
            </a:br>
            <a:endParaRPr lang="el-GR" sz="1800" dirty="0"/>
          </a:p>
        </p:txBody>
      </p:sp>
      <p:graphicFrame>
        <p:nvGraphicFramePr>
          <p:cNvPr id="9" name="8 - Πίνακας"/>
          <p:cNvGraphicFramePr>
            <a:graphicFrameLocks noGrp="1"/>
          </p:cNvGraphicFramePr>
          <p:nvPr/>
        </p:nvGraphicFramePr>
        <p:xfrm>
          <a:off x="500034" y="1500174"/>
          <a:ext cx="8001057" cy="3357588"/>
        </p:xfrm>
        <a:graphic>
          <a:graphicData uri="http://schemas.openxmlformats.org/drawingml/2006/table">
            <a:tbl>
              <a:tblPr/>
              <a:tblGrid>
                <a:gridCol w="758952"/>
                <a:gridCol w="1185342"/>
                <a:gridCol w="1316324"/>
                <a:gridCol w="1185342"/>
                <a:gridCol w="1185342"/>
                <a:gridCol w="1185342"/>
                <a:gridCol w="1184413"/>
              </a:tblGrid>
              <a:tr h="789012">
                <a:tc>
                  <a:txBody>
                    <a:bodyPr/>
                    <a:lstStyle/>
                    <a:p>
                      <a:pPr algn="ctr">
                        <a:lnSpc>
                          <a:spcPct val="115000"/>
                        </a:lnSpc>
                        <a:spcAft>
                          <a:spcPts val="0"/>
                        </a:spcAft>
                      </a:pPr>
                      <a:r>
                        <a:rPr lang="en-US" sz="1200" b="1" dirty="0" err="1">
                          <a:solidFill>
                            <a:srgbClr val="000000"/>
                          </a:solidFill>
                          <a:latin typeface="Calibri"/>
                          <a:ea typeface="Calibri"/>
                          <a:cs typeface="Times New Roman"/>
                        </a:rPr>
                        <a:t>Qol</a:t>
                      </a:r>
                      <a:r>
                        <a:rPr lang="el-GR" sz="1200" b="1" dirty="0">
                          <a:solidFill>
                            <a:srgbClr val="000000"/>
                          </a:solidFill>
                          <a:latin typeface="Calibri"/>
                          <a:ea typeface="Calibri"/>
                          <a:cs typeface="Times New Roman"/>
                        </a:rPr>
                        <a:t>-</a:t>
                      </a:r>
                      <a:r>
                        <a:rPr lang="en-US" sz="1200" b="1" dirty="0">
                          <a:solidFill>
                            <a:srgbClr val="000000"/>
                          </a:solidFill>
                          <a:latin typeface="Calibri"/>
                          <a:ea typeface="Calibri"/>
                          <a:cs typeface="Times New Roman"/>
                        </a:rPr>
                        <a:t>IPSS</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200" b="1" dirty="0">
                          <a:solidFill>
                            <a:srgbClr val="000000"/>
                          </a:solidFill>
                          <a:latin typeface="Calibri"/>
                          <a:ea typeface="Calibri"/>
                          <a:cs typeface="Times New Roman"/>
                        </a:rPr>
                        <a:t>Συσχέτιση </a:t>
                      </a:r>
                      <a:r>
                        <a:rPr lang="en-US" sz="1200" b="1" dirty="0">
                          <a:solidFill>
                            <a:srgbClr val="000000"/>
                          </a:solidFill>
                          <a:latin typeface="Calibri"/>
                          <a:ea typeface="Calibri"/>
                          <a:cs typeface="Times New Roman"/>
                        </a:rPr>
                        <a:t>LUTS</a:t>
                      </a:r>
                      <a:r>
                        <a:rPr lang="el-GR" sz="1200" b="1" dirty="0">
                          <a:solidFill>
                            <a:srgbClr val="000000"/>
                          </a:solidFill>
                          <a:latin typeface="Calibri"/>
                          <a:ea typeface="Calibri"/>
                          <a:cs typeface="Times New Roman"/>
                        </a:rPr>
                        <a:t> με το άγχος</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200" b="1">
                          <a:solidFill>
                            <a:srgbClr val="000000"/>
                          </a:solidFill>
                          <a:latin typeface="Calibri"/>
                          <a:ea typeface="Calibri"/>
                          <a:cs typeface="Times New Roman"/>
                        </a:rPr>
                        <a:t>Κατάθλιψη/</a:t>
                      </a:r>
                      <a:endParaRPr lang="el-GR" sz="1200">
                        <a:latin typeface="Calibri"/>
                        <a:ea typeface="Calibri"/>
                        <a:cs typeface="Times New Roman"/>
                      </a:endParaRPr>
                    </a:p>
                    <a:p>
                      <a:pPr algn="ctr">
                        <a:lnSpc>
                          <a:spcPct val="115000"/>
                        </a:lnSpc>
                        <a:spcAft>
                          <a:spcPts val="0"/>
                        </a:spcAft>
                      </a:pPr>
                      <a:r>
                        <a:rPr lang="el-GR" sz="1200" b="1">
                          <a:solidFill>
                            <a:srgbClr val="000000"/>
                          </a:solidFill>
                          <a:latin typeface="Calibri"/>
                          <a:ea typeface="Calibri"/>
                          <a:cs typeface="Times New Roman"/>
                        </a:rPr>
                        <a:t>Νεύρωση/</a:t>
                      </a:r>
                      <a:endParaRPr lang="el-GR" sz="1200">
                        <a:latin typeface="Calibri"/>
                        <a:ea typeface="Calibri"/>
                        <a:cs typeface="Times New Roman"/>
                      </a:endParaRPr>
                    </a:p>
                    <a:p>
                      <a:pPr algn="ctr">
                        <a:lnSpc>
                          <a:spcPct val="115000"/>
                        </a:lnSpc>
                        <a:spcAft>
                          <a:spcPts val="0"/>
                        </a:spcAft>
                      </a:pPr>
                      <a:r>
                        <a:rPr lang="el-GR" sz="1200" b="1">
                          <a:solidFill>
                            <a:srgbClr val="000000"/>
                          </a:solidFill>
                          <a:latin typeface="Calibri"/>
                          <a:ea typeface="Calibri"/>
                          <a:cs typeface="Times New Roman"/>
                        </a:rPr>
                        <a:t>Ψύχωση</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000000"/>
                          </a:solidFill>
                          <a:latin typeface="Calibri"/>
                          <a:ea typeface="Calibri"/>
                          <a:cs typeface="Times New Roman"/>
                        </a:rPr>
                        <a:t>OABi</a:t>
                      </a:r>
                      <a:r>
                        <a:rPr lang="el-GR" sz="1200" b="1">
                          <a:solidFill>
                            <a:srgbClr val="000000"/>
                          </a:solidFill>
                          <a:latin typeface="Calibri"/>
                          <a:ea typeface="Calibri"/>
                          <a:cs typeface="Times New Roman"/>
                        </a:rPr>
                        <a:t> &lt; 40%</a:t>
                      </a:r>
                      <a:endParaRPr lang="el-GR" sz="1200">
                        <a:latin typeface="Calibri"/>
                        <a:ea typeface="Calibri"/>
                        <a:cs typeface="Times New Roman"/>
                      </a:endParaRPr>
                    </a:p>
                    <a:p>
                      <a:pPr algn="ctr">
                        <a:lnSpc>
                          <a:spcPct val="115000"/>
                        </a:lnSpc>
                        <a:spcAft>
                          <a:spcPts val="0"/>
                        </a:spcAft>
                      </a:pPr>
                      <a:r>
                        <a:rPr lang="el-GR" sz="1200" b="1">
                          <a:solidFill>
                            <a:srgbClr val="000000"/>
                          </a:solidFill>
                          <a:latin typeface="Calibri"/>
                          <a:ea typeface="Calibri"/>
                          <a:cs typeface="Times New Roman"/>
                        </a:rPr>
                        <a:t>(</a:t>
                      </a:r>
                      <a:r>
                        <a:rPr lang="en-US" sz="1200" b="1">
                          <a:solidFill>
                            <a:srgbClr val="000000"/>
                          </a:solidFill>
                          <a:latin typeface="Calibri"/>
                          <a:ea typeface="Calibri"/>
                          <a:cs typeface="Times New Roman"/>
                        </a:rPr>
                        <a:t>c</a:t>
                      </a:r>
                      <a:r>
                        <a:rPr lang="el-GR" sz="1200" b="1">
                          <a:solidFill>
                            <a:srgbClr val="000000"/>
                          </a:solidFill>
                          <a:latin typeface="Calibri"/>
                          <a:ea typeface="Calibri"/>
                          <a:cs typeface="Times New Roman"/>
                        </a:rPr>
                        <a:t>-</a:t>
                      </a:r>
                      <a:r>
                        <a:rPr lang="en-US" sz="1200" b="1">
                          <a:solidFill>
                            <a:srgbClr val="000000"/>
                          </a:solidFill>
                          <a:latin typeface="Calibri"/>
                          <a:ea typeface="Calibri"/>
                          <a:cs typeface="Times New Roman"/>
                        </a:rPr>
                        <a:t>BOO</a:t>
                      </a:r>
                      <a:r>
                        <a:rPr lang="el-GR" sz="1200" b="1">
                          <a:solidFill>
                            <a:srgbClr val="000000"/>
                          </a:solidFill>
                          <a:latin typeface="Calibri"/>
                          <a:ea typeface="Calibri"/>
                          <a:cs typeface="Times New Roman"/>
                        </a:rPr>
                        <a:t>)</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000000"/>
                          </a:solidFill>
                          <a:latin typeface="Calibri"/>
                          <a:ea typeface="Calibri"/>
                          <a:cs typeface="Times New Roman"/>
                        </a:rPr>
                        <a:t>OABi  = 40-60%</a:t>
                      </a:r>
                      <a:endParaRPr lang="el-GR" sz="1200">
                        <a:latin typeface="Calibri"/>
                        <a:ea typeface="Calibri"/>
                        <a:cs typeface="Times New Roman"/>
                      </a:endParaRPr>
                    </a:p>
                    <a:p>
                      <a:pPr algn="ctr">
                        <a:lnSpc>
                          <a:spcPct val="115000"/>
                        </a:lnSpc>
                        <a:spcAft>
                          <a:spcPts val="0"/>
                        </a:spcAft>
                      </a:pPr>
                      <a:r>
                        <a:rPr lang="en-US" sz="1200" b="1">
                          <a:solidFill>
                            <a:srgbClr val="000000"/>
                          </a:solidFill>
                          <a:latin typeface="Calibri"/>
                          <a:ea typeface="Calibri"/>
                          <a:cs typeface="Times New Roman"/>
                        </a:rPr>
                        <a:t>(DO </a:t>
                      </a:r>
                      <a:r>
                        <a:rPr lang="el-GR" sz="1200" b="1">
                          <a:solidFill>
                            <a:srgbClr val="000000"/>
                          </a:solidFill>
                          <a:latin typeface="Calibri"/>
                          <a:ea typeface="Calibri"/>
                          <a:cs typeface="Times New Roman"/>
                        </a:rPr>
                        <a:t>με </a:t>
                      </a:r>
                      <a:r>
                        <a:rPr lang="en-US" sz="1200" b="1">
                          <a:solidFill>
                            <a:srgbClr val="000000"/>
                          </a:solidFill>
                          <a:latin typeface="Calibri"/>
                          <a:ea typeface="Calibri"/>
                          <a:cs typeface="Times New Roman"/>
                        </a:rPr>
                        <a:t>c-BOO)</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000000"/>
                          </a:solidFill>
                          <a:latin typeface="Calibri"/>
                          <a:ea typeface="Calibri"/>
                          <a:cs typeface="Times New Roman"/>
                        </a:rPr>
                        <a:t>OABi  &gt; 60%</a:t>
                      </a:r>
                      <a:endParaRPr lang="el-GR" sz="1200">
                        <a:latin typeface="Calibri"/>
                        <a:ea typeface="Calibri"/>
                        <a:cs typeface="Times New Roman"/>
                      </a:endParaRPr>
                    </a:p>
                    <a:p>
                      <a:pPr algn="ctr">
                        <a:lnSpc>
                          <a:spcPct val="115000"/>
                        </a:lnSpc>
                        <a:spcAft>
                          <a:spcPts val="0"/>
                        </a:spcAft>
                      </a:pPr>
                      <a:r>
                        <a:rPr lang="en-US" sz="1200" b="1">
                          <a:solidFill>
                            <a:srgbClr val="000000"/>
                          </a:solidFill>
                          <a:latin typeface="Calibri"/>
                          <a:ea typeface="Calibri"/>
                          <a:cs typeface="Times New Roman"/>
                        </a:rPr>
                        <a:t>(DO </a:t>
                      </a:r>
                      <a:r>
                        <a:rPr lang="el-GR" sz="1200" b="1">
                          <a:solidFill>
                            <a:srgbClr val="000000"/>
                          </a:solidFill>
                          <a:latin typeface="Calibri"/>
                          <a:ea typeface="Calibri"/>
                          <a:cs typeface="Times New Roman"/>
                        </a:rPr>
                        <a:t>χωρίς</a:t>
                      </a:r>
                      <a:r>
                        <a:rPr lang="en-US" sz="1200" b="1">
                          <a:solidFill>
                            <a:srgbClr val="000000"/>
                          </a:solidFill>
                          <a:latin typeface="Calibri"/>
                          <a:ea typeface="Calibri"/>
                          <a:cs typeface="Times New Roman"/>
                        </a:rPr>
                        <a:t> c-BOO)</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200" b="1" dirty="0">
                          <a:solidFill>
                            <a:srgbClr val="000000"/>
                          </a:solidFill>
                          <a:latin typeface="Calibri"/>
                          <a:ea typeface="Calibri"/>
                          <a:cs typeface="Times New Roman"/>
                        </a:rPr>
                        <a:t>Συμφωνία</a:t>
                      </a:r>
                      <a:endParaRPr lang="el-GR" sz="1200" dirty="0">
                        <a:latin typeface="Calibri"/>
                        <a:ea typeface="Calibri"/>
                        <a:cs typeface="Times New Roman"/>
                      </a:endParaRPr>
                    </a:p>
                    <a:p>
                      <a:pPr algn="ctr">
                        <a:lnSpc>
                          <a:spcPct val="115000"/>
                        </a:lnSpc>
                        <a:spcAft>
                          <a:spcPts val="0"/>
                        </a:spcAft>
                      </a:pPr>
                      <a:r>
                        <a:rPr lang="en-US" sz="1200" b="1" dirty="0" err="1">
                          <a:solidFill>
                            <a:srgbClr val="000000"/>
                          </a:solidFill>
                          <a:latin typeface="Calibri"/>
                          <a:ea typeface="Calibri"/>
                          <a:cs typeface="Times New Roman"/>
                        </a:rPr>
                        <a:t>OABi</a:t>
                      </a:r>
                      <a:r>
                        <a:rPr lang="en-US" sz="1200" b="1" dirty="0">
                          <a:solidFill>
                            <a:srgbClr val="000000"/>
                          </a:solidFill>
                          <a:latin typeface="Calibri"/>
                          <a:ea typeface="Calibri"/>
                          <a:cs typeface="Times New Roman"/>
                        </a:rPr>
                        <a:t>-UDS</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594">
                <a:tc>
                  <a:txBody>
                    <a:bodyPr/>
                    <a:lstStyle/>
                    <a:p>
                      <a:pPr algn="ctr">
                        <a:lnSpc>
                          <a:spcPct val="115000"/>
                        </a:lnSpc>
                        <a:spcAft>
                          <a:spcPts val="0"/>
                        </a:spcAft>
                      </a:pPr>
                      <a:r>
                        <a:rPr lang="en-US" sz="1200" dirty="0">
                          <a:solidFill>
                            <a:srgbClr val="000000"/>
                          </a:solidFill>
                          <a:latin typeface="Calibri"/>
                          <a:ea typeface="Calibri"/>
                          <a:cs typeface="Times New Roman"/>
                        </a:rPr>
                        <a:t>≥</a:t>
                      </a:r>
                      <a:r>
                        <a:rPr lang="en-US" sz="1200" dirty="0" smtClean="0">
                          <a:solidFill>
                            <a:srgbClr val="000000"/>
                          </a:solidFill>
                          <a:latin typeface="Calibri"/>
                          <a:ea typeface="Calibri"/>
                          <a:cs typeface="Times New Roman"/>
                        </a:rPr>
                        <a:t>5(</a:t>
                      </a:r>
                      <a:r>
                        <a:rPr lang="el-GR" sz="1200" dirty="0" smtClean="0">
                          <a:solidFill>
                            <a:srgbClr val="000000"/>
                          </a:solidFill>
                          <a:latin typeface="Calibri"/>
                          <a:ea typeface="Calibri"/>
                          <a:cs typeface="Times New Roman"/>
                        </a:rPr>
                        <a:t>ν</a:t>
                      </a:r>
                      <a:r>
                        <a:rPr lang="en-US" sz="1200" dirty="0" smtClean="0">
                          <a:solidFill>
                            <a:srgbClr val="000000"/>
                          </a:solidFill>
                          <a:latin typeface="Calibri"/>
                          <a:ea typeface="Calibri"/>
                          <a:cs typeface="Times New Roman"/>
                        </a:rPr>
                        <a:t>=</a:t>
                      </a:r>
                      <a:r>
                        <a:rPr lang="el-GR" sz="1200" dirty="0">
                          <a:solidFill>
                            <a:srgbClr val="000000"/>
                          </a:solidFill>
                          <a:latin typeface="Calibri"/>
                          <a:ea typeface="Calibri"/>
                          <a:cs typeface="Times New Roman"/>
                        </a:rPr>
                        <a:t>31</a:t>
                      </a:r>
                      <a:r>
                        <a:rPr lang="en-US" sz="1200" dirty="0">
                          <a:solidFill>
                            <a:srgbClr val="000000"/>
                          </a:solidFill>
                          <a:latin typeface="Calibri"/>
                          <a:ea typeface="Calibri"/>
                          <a:cs typeface="Times New Roman"/>
                        </a:rPr>
                        <a:t>)</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200" dirty="0">
                          <a:solidFill>
                            <a:srgbClr val="000000"/>
                          </a:solidFill>
                          <a:latin typeface="Calibri"/>
                          <a:ea typeface="Calibri"/>
                          <a:cs typeface="Times New Roman"/>
                        </a:rPr>
                        <a:t>12.</a:t>
                      </a:r>
                      <a:r>
                        <a:rPr lang="el-GR" sz="1200" dirty="0">
                          <a:solidFill>
                            <a:srgbClr val="000000"/>
                          </a:solidFill>
                          <a:latin typeface="Calibri"/>
                          <a:ea typeface="Calibri"/>
                          <a:cs typeface="Times New Roman"/>
                        </a:rPr>
                        <a:t>9</a:t>
                      </a:r>
                      <a:r>
                        <a:rPr lang="en-US" sz="1200" dirty="0">
                          <a:solidFill>
                            <a:srgbClr val="000000"/>
                          </a:solidFill>
                          <a:latin typeface="Calibri"/>
                          <a:ea typeface="Calibri"/>
                          <a:cs typeface="Times New Roman"/>
                        </a:rPr>
                        <a:t>%(n=4)</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latin typeface="Calibri"/>
                          <a:ea typeface="Calibri"/>
                          <a:cs typeface="Times New Roman"/>
                        </a:rPr>
                        <a:t>48.</a:t>
                      </a:r>
                      <a:r>
                        <a:rPr lang="el-GR" sz="1200" b="1" dirty="0">
                          <a:solidFill>
                            <a:srgbClr val="000000"/>
                          </a:solidFill>
                          <a:latin typeface="Calibri"/>
                          <a:ea typeface="Calibri"/>
                          <a:cs typeface="Times New Roman"/>
                        </a:rPr>
                        <a:t>4</a:t>
                      </a:r>
                      <a:r>
                        <a:rPr lang="en-US" sz="1200" b="1" dirty="0">
                          <a:solidFill>
                            <a:srgbClr val="000000"/>
                          </a:solidFill>
                          <a:latin typeface="Calibri"/>
                          <a:ea typeface="Calibri"/>
                          <a:cs typeface="Times New Roman"/>
                        </a:rPr>
                        <a:t>%(n=15)</a:t>
                      </a:r>
                      <a:endParaRPr lang="el-GR" sz="1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200" b="1" dirty="0">
                          <a:solidFill>
                            <a:srgbClr val="000000"/>
                          </a:solidFill>
                          <a:latin typeface="Calibri"/>
                          <a:ea typeface="Calibri"/>
                          <a:cs typeface="Times New Roman"/>
                        </a:rPr>
                        <a:t>27.3%(n=3/11)</a:t>
                      </a:r>
                      <a:endParaRPr lang="el-GR" sz="1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200" b="1" dirty="0">
                          <a:solidFill>
                            <a:srgbClr val="000000"/>
                          </a:solidFill>
                          <a:latin typeface="Calibri"/>
                          <a:ea typeface="Calibri"/>
                          <a:cs typeface="Times New Roman"/>
                        </a:rPr>
                        <a:t>23.1%(n=3/13)</a:t>
                      </a:r>
                      <a:endParaRPr lang="el-GR" sz="1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l-GR" sz="1200">
                          <a:solidFill>
                            <a:srgbClr val="000000"/>
                          </a:solidFill>
                          <a:latin typeface="Calibri"/>
                          <a:ea typeface="Calibri"/>
                          <a:cs typeface="Times New Roman"/>
                        </a:rPr>
                        <a:t>42.9</a:t>
                      </a:r>
                      <a:r>
                        <a:rPr lang="en-US" sz="1200">
                          <a:solidFill>
                            <a:srgbClr val="000000"/>
                          </a:solidFill>
                          <a:latin typeface="Calibri"/>
                          <a:ea typeface="Calibri"/>
                          <a:cs typeface="Times New Roman"/>
                        </a:rPr>
                        <a:t>%(n=3/</a:t>
                      </a:r>
                      <a:r>
                        <a:rPr lang="el-GR" sz="1200">
                          <a:solidFill>
                            <a:srgbClr val="000000"/>
                          </a:solidFill>
                          <a:latin typeface="Calibri"/>
                          <a:ea typeface="Calibri"/>
                          <a:cs typeface="Times New Roman"/>
                        </a:rPr>
                        <a:t>7</a:t>
                      </a:r>
                      <a:r>
                        <a:rPr lang="en-US" sz="1200">
                          <a:solidFill>
                            <a:srgbClr val="000000"/>
                          </a:solidFill>
                          <a:latin typeface="Calibri"/>
                          <a:ea typeface="Calibri"/>
                          <a:cs typeface="Times New Roman"/>
                        </a:rPr>
                        <a:t>)</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200">
                          <a:solidFill>
                            <a:srgbClr val="000000"/>
                          </a:solidFill>
                          <a:latin typeface="Calibri"/>
                          <a:ea typeface="Calibri"/>
                          <a:cs typeface="Times New Roman"/>
                        </a:rPr>
                        <a:t>29</a:t>
                      </a:r>
                      <a:r>
                        <a:rPr lang="en-US" sz="1200">
                          <a:solidFill>
                            <a:srgbClr val="000000"/>
                          </a:solidFill>
                          <a:latin typeface="Calibri"/>
                          <a:ea typeface="Calibri"/>
                          <a:cs typeface="Times New Roman"/>
                        </a:rPr>
                        <a:t>%(n=9/3</a:t>
                      </a:r>
                      <a:r>
                        <a:rPr lang="el-GR" sz="1200">
                          <a:solidFill>
                            <a:srgbClr val="000000"/>
                          </a:solidFill>
                          <a:latin typeface="Calibri"/>
                          <a:ea typeface="Calibri"/>
                          <a:cs typeface="Times New Roman"/>
                        </a:rPr>
                        <a:t>1</a:t>
                      </a:r>
                      <a:r>
                        <a:rPr lang="en-US" sz="1200">
                          <a:solidFill>
                            <a:srgbClr val="000000"/>
                          </a:solidFill>
                          <a:latin typeface="Calibri"/>
                          <a:ea typeface="Calibri"/>
                          <a:cs typeface="Times New Roman"/>
                        </a:rPr>
                        <a:t>)</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594">
                <a:tc>
                  <a:txBody>
                    <a:bodyPr/>
                    <a:lstStyle/>
                    <a:p>
                      <a:pPr algn="ctr">
                        <a:lnSpc>
                          <a:spcPct val="115000"/>
                        </a:lnSpc>
                        <a:spcAft>
                          <a:spcPts val="0"/>
                        </a:spcAft>
                      </a:pPr>
                      <a:r>
                        <a:rPr lang="en-US" sz="1200">
                          <a:solidFill>
                            <a:srgbClr val="000000"/>
                          </a:solidFill>
                          <a:latin typeface="Calibri"/>
                          <a:ea typeface="Calibri"/>
                          <a:cs typeface="Times New Roman"/>
                        </a:rPr>
                        <a:t>≤4(</a:t>
                      </a:r>
                      <a:r>
                        <a:rPr lang="el-GR" sz="1200">
                          <a:solidFill>
                            <a:srgbClr val="000000"/>
                          </a:solidFill>
                          <a:latin typeface="Calibri"/>
                          <a:ea typeface="Calibri"/>
                          <a:cs typeface="Times New Roman"/>
                        </a:rPr>
                        <a:t>ν</a:t>
                      </a:r>
                      <a:r>
                        <a:rPr lang="en-US" sz="1200">
                          <a:solidFill>
                            <a:srgbClr val="000000"/>
                          </a:solidFill>
                          <a:latin typeface="Calibri"/>
                          <a:ea typeface="Calibri"/>
                          <a:cs typeface="Times New Roman"/>
                        </a:rPr>
                        <a:t>=68)</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libri"/>
                          <a:ea typeface="Calibri"/>
                          <a:cs typeface="Times New Roman"/>
                        </a:rPr>
                        <a:t>7.3%(n=5)</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13.2%(n=9)</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63.9%(n=23/36)</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57.9%(11/19)</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38.5%(n=5/13)</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57.4</a:t>
                      </a:r>
                      <a:r>
                        <a:rPr lang="el-GR" sz="1200">
                          <a:solidFill>
                            <a:srgbClr val="000000"/>
                          </a:solidFill>
                          <a:latin typeface="Calibri"/>
                          <a:ea typeface="Calibri"/>
                          <a:cs typeface="Times New Roman"/>
                        </a:rPr>
                        <a:t>%(</a:t>
                      </a:r>
                      <a:r>
                        <a:rPr lang="en-US" sz="1200">
                          <a:solidFill>
                            <a:srgbClr val="000000"/>
                          </a:solidFill>
                          <a:latin typeface="Calibri"/>
                          <a:ea typeface="Calibri"/>
                          <a:cs typeface="Times New Roman"/>
                        </a:rPr>
                        <a:t>n</a:t>
                      </a:r>
                      <a:r>
                        <a:rPr lang="el-GR" sz="1200">
                          <a:solidFill>
                            <a:srgbClr val="000000"/>
                          </a:solidFill>
                          <a:latin typeface="Calibri"/>
                          <a:ea typeface="Calibri"/>
                          <a:cs typeface="Times New Roman"/>
                        </a:rPr>
                        <a:t>=39/68)</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594">
                <a:tc>
                  <a:txBody>
                    <a:bodyPr/>
                    <a:lstStyle/>
                    <a:p>
                      <a:pPr algn="ctr">
                        <a:lnSpc>
                          <a:spcPct val="115000"/>
                        </a:lnSpc>
                        <a:spcAft>
                          <a:spcPts val="0"/>
                        </a:spcAft>
                      </a:pPr>
                      <a:r>
                        <a:rPr lang="en-US" sz="1200">
                          <a:solidFill>
                            <a:srgbClr val="000000"/>
                          </a:solidFill>
                          <a:latin typeface="Calibri"/>
                          <a:ea typeface="Calibri"/>
                          <a:cs typeface="Times New Roman"/>
                        </a:rPr>
                        <a:t>Pvalue</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libri"/>
                          <a:ea typeface="Calibri"/>
                          <a:cs typeface="Times New Roman"/>
                        </a:rPr>
                        <a:t>P</a:t>
                      </a:r>
                      <a:r>
                        <a:rPr lang="el-GR" sz="1200" dirty="0">
                          <a:solidFill>
                            <a:srgbClr val="000000"/>
                          </a:solidFill>
                          <a:latin typeface="Calibri"/>
                          <a:ea typeface="Calibri"/>
                          <a:cs typeface="Times New Roman"/>
                        </a:rPr>
                        <a:t>=</a:t>
                      </a:r>
                      <a:r>
                        <a:rPr lang="en-US" sz="1200" dirty="0">
                          <a:solidFill>
                            <a:srgbClr val="000000"/>
                          </a:solidFill>
                          <a:latin typeface="Calibri"/>
                          <a:ea typeface="Calibri"/>
                          <a:cs typeface="Times New Roman"/>
                        </a:rPr>
                        <a:t>0.45</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FF0000"/>
                          </a:solidFill>
                          <a:latin typeface="Calibri"/>
                          <a:ea typeface="Calibri"/>
                          <a:cs typeface="Times New Roman"/>
                        </a:rPr>
                        <a:t>P</a:t>
                      </a:r>
                      <a:r>
                        <a:rPr lang="el-GR" sz="1200" b="1">
                          <a:solidFill>
                            <a:srgbClr val="FF0000"/>
                          </a:solidFill>
                          <a:latin typeface="Calibri"/>
                          <a:ea typeface="Calibri"/>
                          <a:cs typeface="Times New Roman"/>
                        </a:rPr>
                        <a:t>=0.000</a:t>
                      </a:r>
                      <a:r>
                        <a:rPr lang="en-US" sz="1200" b="1">
                          <a:solidFill>
                            <a:srgbClr val="FF0000"/>
                          </a:solidFill>
                          <a:latin typeface="Calibri"/>
                          <a:ea typeface="Calibri"/>
                          <a:cs typeface="Times New Roman"/>
                        </a:rPr>
                        <a:t>3</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FF0000"/>
                          </a:solidFill>
                          <a:latin typeface="Calibri"/>
                          <a:ea typeface="Calibri"/>
                          <a:cs typeface="Times New Roman"/>
                        </a:rPr>
                        <a:t>P</a:t>
                      </a:r>
                      <a:r>
                        <a:rPr lang="el-GR" sz="1200" b="1">
                          <a:solidFill>
                            <a:srgbClr val="FF0000"/>
                          </a:solidFill>
                          <a:latin typeface="Calibri"/>
                          <a:ea typeface="Calibri"/>
                          <a:cs typeface="Times New Roman"/>
                        </a:rPr>
                        <a:t>=</a:t>
                      </a:r>
                      <a:r>
                        <a:rPr lang="en-US" sz="1200" b="1">
                          <a:solidFill>
                            <a:srgbClr val="FF0000"/>
                          </a:solidFill>
                          <a:latin typeface="Calibri"/>
                          <a:ea typeface="Calibri"/>
                          <a:cs typeface="Times New Roman"/>
                        </a:rPr>
                        <a:t>0.04</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P</a:t>
                      </a:r>
                      <a:r>
                        <a:rPr lang="el-GR" sz="1200">
                          <a:solidFill>
                            <a:srgbClr val="000000"/>
                          </a:solidFill>
                          <a:latin typeface="Calibri"/>
                          <a:ea typeface="Calibri"/>
                          <a:cs typeface="Times New Roman"/>
                        </a:rPr>
                        <a:t>=</a:t>
                      </a:r>
                      <a:r>
                        <a:rPr lang="en-US" sz="1200">
                          <a:solidFill>
                            <a:srgbClr val="000000"/>
                          </a:solidFill>
                          <a:latin typeface="Calibri"/>
                          <a:ea typeface="Calibri"/>
                          <a:cs typeface="Times New Roman"/>
                        </a:rPr>
                        <a:t>0.07</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P</a:t>
                      </a:r>
                      <a:r>
                        <a:rPr lang="el-GR" sz="1200">
                          <a:solidFill>
                            <a:srgbClr val="000000"/>
                          </a:solidFill>
                          <a:latin typeface="Calibri"/>
                          <a:ea typeface="Calibri"/>
                          <a:cs typeface="Times New Roman"/>
                        </a:rPr>
                        <a:t>=1</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FF0000"/>
                          </a:solidFill>
                          <a:latin typeface="Calibri"/>
                          <a:ea typeface="Calibri"/>
                          <a:cs typeface="Times New Roman"/>
                        </a:rPr>
                        <a:t>P</a:t>
                      </a:r>
                      <a:r>
                        <a:rPr lang="el-GR" sz="1200" b="1">
                          <a:solidFill>
                            <a:srgbClr val="FF0000"/>
                          </a:solidFill>
                          <a:latin typeface="Calibri"/>
                          <a:ea typeface="Calibri"/>
                          <a:cs typeface="Times New Roman"/>
                        </a:rPr>
                        <a:t>=</a:t>
                      </a:r>
                      <a:r>
                        <a:rPr lang="en-US" sz="1200" b="1">
                          <a:solidFill>
                            <a:srgbClr val="FF0000"/>
                          </a:solidFill>
                          <a:latin typeface="Calibri"/>
                          <a:ea typeface="Calibri"/>
                          <a:cs typeface="Times New Roman"/>
                        </a:rPr>
                        <a:t>0.01</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9012">
                <a:tc>
                  <a:txBody>
                    <a:bodyPr/>
                    <a:lstStyle/>
                    <a:p>
                      <a:pPr algn="ctr">
                        <a:lnSpc>
                          <a:spcPct val="115000"/>
                        </a:lnSpc>
                        <a:spcAft>
                          <a:spcPts val="0"/>
                        </a:spcAft>
                      </a:pPr>
                      <a:r>
                        <a:rPr lang="en-US" sz="1200" b="1">
                          <a:solidFill>
                            <a:srgbClr val="000000"/>
                          </a:solidFill>
                          <a:latin typeface="Calibri"/>
                          <a:ea typeface="Calibri"/>
                          <a:cs typeface="Times New Roman"/>
                        </a:rPr>
                        <a:t>Qol</a:t>
                      </a:r>
                      <a:r>
                        <a:rPr lang="el-GR" sz="1200" b="1">
                          <a:solidFill>
                            <a:srgbClr val="000000"/>
                          </a:solidFill>
                          <a:latin typeface="Calibri"/>
                          <a:ea typeface="Calibri"/>
                          <a:cs typeface="Times New Roman"/>
                        </a:rPr>
                        <a:t>-</a:t>
                      </a:r>
                      <a:r>
                        <a:rPr lang="en-US" sz="1200" b="1">
                          <a:solidFill>
                            <a:srgbClr val="000000"/>
                          </a:solidFill>
                          <a:latin typeface="Calibri"/>
                          <a:ea typeface="Calibri"/>
                          <a:cs typeface="Times New Roman"/>
                        </a:rPr>
                        <a:t>IPSS</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200" b="1" dirty="0">
                          <a:solidFill>
                            <a:srgbClr val="000000"/>
                          </a:solidFill>
                          <a:latin typeface="Calibri"/>
                          <a:ea typeface="Calibri"/>
                          <a:cs typeface="Times New Roman"/>
                        </a:rPr>
                        <a:t>Έλλειψη σεξουαλικής </a:t>
                      </a:r>
                      <a:endParaRPr lang="el-GR" sz="1200" dirty="0">
                        <a:latin typeface="Calibri"/>
                        <a:ea typeface="Calibri"/>
                        <a:cs typeface="Times New Roman"/>
                      </a:endParaRPr>
                    </a:p>
                    <a:p>
                      <a:pPr algn="ctr">
                        <a:lnSpc>
                          <a:spcPct val="115000"/>
                        </a:lnSpc>
                        <a:spcAft>
                          <a:spcPts val="0"/>
                        </a:spcAft>
                      </a:pPr>
                      <a:r>
                        <a:rPr lang="el-GR" sz="1200" b="1" dirty="0">
                          <a:solidFill>
                            <a:srgbClr val="000000"/>
                          </a:solidFill>
                          <a:latin typeface="Calibri"/>
                          <a:ea typeface="Calibri"/>
                          <a:cs typeface="Times New Roman"/>
                        </a:rPr>
                        <a:t>ικανοποίησης</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200" b="1" dirty="0">
                          <a:solidFill>
                            <a:srgbClr val="000000"/>
                          </a:solidFill>
                          <a:latin typeface="Calibri"/>
                          <a:ea typeface="Calibri"/>
                          <a:cs typeface="Times New Roman"/>
                        </a:rPr>
                        <a:t>Χρόνια επώδυνα σύνδρομα</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200" b="1">
                          <a:solidFill>
                            <a:srgbClr val="000000"/>
                          </a:solidFill>
                          <a:latin typeface="Calibri"/>
                          <a:ea typeface="Calibri"/>
                          <a:cs typeface="Times New Roman"/>
                        </a:rPr>
                        <a:t> Χρόνια διαταραχή ύπνου </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000000"/>
                          </a:solidFill>
                          <a:latin typeface="Calibri"/>
                          <a:ea typeface="Calibri"/>
                          <a:cs typeface="Times New Roman"/>
                        </a:rPr>
                        <a:t>IPSS ≤8</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000000"/>
                          </a:solidFill>
                          <a:latin typeface="Calibri"/>
                          <a:ea typeface="Calibri"/>
                          <a:cs typeface="Times New Roman"/>
                        </a:rPr>
                        <a:t>IPSS=9-19</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latin typeface="Calibri"/>
                          <a:ea typeface="Calibri"/>
                          <a:cs typeface="Times New Roman"/>
                        </a:rPr>
                        <a:t>IPSS≥20</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594">
                <a:tc>
                  <a:txBody>
                    <a:bodyPr/>
                    <a:lstStyle/>
                    <a:p>
                      <a:pPr algn="ctr">
                        <a:lnSpc>
                          <a:spcPct val="115000"/>
                        </a:lnSpc>
                        <a:spcAft>
                          <a:spcPts val="0"/>
                        </a:spcAft>
                      </a:pPr>
                      <a:r>
                        <a:rPr lang="en-US" sz="1200">
                          <a:solidFill>
                            <a:srgbClr val="000000"/>
                          </a:solidFill>
                          <a:latin typeface="Calibri"/>
                          <a:ea typeface="Calibri"/>
                          <a:cs typeface="Times New Roman"/>
                        </a:rPr>
                        <a:t>≥5(</a:t>
                      </a:r>
                      <a:r>
                        <a:rPr lang="el-GR" sz="1200">
                          <a:solidFill>
                            <a:srgbClr val="000000"/>
                          </a:solidFill>
                          <a:latin typeface="Calibri"/>
                          <a:ea typeface="Calibri"/>
                          <a:cs typeface="Times New Roman"/>
                        </a:rPr>
                        <a:t>ν</a:t>
                      </a:r>
                      <a:r>
                        <a:rPr lang="en-US" sz="1200">
                          <a:solidFill>
                            <a:srgbClr val="000000"/>
                          </a:solidFill>
                          <a:latin typeface="Calibri"/>
                          <a:ea typeface="Calibri"/>
                          <a:cs typeface="Times New Roman"/>
                        </a:rPr>
                        <a:t>=</a:t>
                      </a:r>
                      <a:r>
                        <a:rPr lang="el-GR" sz="1200">
                          <a:solidFill>
                            <a:srgbClr val="000000"/>
                          </a:solidFill>
                          <a:latin typeface="Calibri"/>
                          <a:ea typeface="Calibri"/>
                          <a:cs typeface="Times New Roman"/>
                        </a:rPr>
                        <a:t>31</a:t>
                      </a:r>
                      <a:r>
                        <a:rPr lang="en-US" sz="1200">
                          <a:solidFill>
                            <a:srgbClr val="000000"/>
                          </a:solidFill>
                          <a:latin typeface="Calibri"/>
                          <a:ea typeface="Calibri"/>
                          <a:cs typeface="Times New Roman"/>
                        </a:rPr>
                        <a:t>)</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38.</a:t>
                      </a:r>
                      <a:r>
                        <a:rPr lang="el-GR" sz="1200">
                          <a:solidFill>
                            <a:srgbClr val="000000"/>
                          </a:solidFill>
                          <a:latin typeface="Calibri"/>
                          <a:ea typeface="Calibri"/>
                          <a:cs typeface="Times New Roman"/>
                        </a:rPr>
                        <a:t>7</a:t>
                      </a:r>
                      <a:r>
                        <a:rPr lang="en-US" sz="1200">
                          <a:solidFill>
                            <a:srgbClr val="000000"/>
                          </a:solidFill>
                          <a:latin typeface="Calibri"/>
                          <a:ea typeface="Calibri"/>
                          <a:cs typeface="Times New Roman"/>
                        </a:rPr>
                        <a:t>%(n=12)</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22.</a:t>
                      </a:r>
                      <a:r>
                        <a:rPr lang="el-GR" sz="1200">
                          <a:solidFill>
                            <a:srgbClr val="000000"/>
                          </a:solidFill>
                          <a:latin typeface="Calibri"/>
                          <a:ea typeface="Calibri"/>
                          <a:cs typeface="Times New Roman"/>
                        </a:rPr>
                        <a:t>6</a:t>
                      </a:r>
                      <a:r>
                        <a:rPr lang="en-US" sz="1200">
                          <a:solidFill>
                            <a:srgbClr val="000000"/>
                          </a:solidFill>
                          <a:latin typeface="Calibri"/>
                          <a:ea typeface="Calibri"/>
                          <a:cs typeface="Times New Roman"/>
                        </a:rPr>
                        <a:t>%(n=7)</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libri"/>
                          <a:ea typeface="Calibri"/>
                          <a:cs typeface="Times New Roman"/>
                        </a:rPr>
                        <a:t>19.</a:t>
                      </a:r>
                      <a:r>
                        <a:rPr lang="el-GR" sz="1200" dirty="0">
                          <a:solidFill>
                            <a:srgbClr val="000000"/>
                          </a:solidFill>
                          <a:latin typeface="Calibri"/>
                          <a:ea typeface="Calibri"/>
                          <a:cs typeface="Times New Roman"/>
                        </a:rPr>
                        <a:t>4</a:t>
                      </a:r>
                      <a:r>
                        <a:rPr lang="en-US" sz="1200" dirty="0">
                          <a:solidFill>
                            <a:srgbClr val="000000"/>
                          </a:solidFill>
                          <a:latin typeface="Calibri"/>
                          <a:ea typeface="Calibri"/>
                          <a:cs typeface="Times New Roman"/>
                        </a:rPr>
                        <a:t>%(n=6)</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6.</a:t>
                      </a:r>
                      <a:r>
                        <a:rPr lang="el-GR" sz="1200">
                          <a:solidFill>
                            <a:srgbClr val="000000"/>
                          </a:solidFill>
                          <a:latin typeface="Calibri"/>
                          <a:ea typeface="Calibri"/>
                          <a:cs typeface="Times New Roman"/>
                        </a:rPr>
                        <a:t>5</a:t>
                      </a:r>
                      <a:r>
                        <a:rPr lang="en-US" sz="1200">
                          <a:solidFill>
                            <a:srgbClr val="000000"/>
                          </a:solidFill>
                          <a:latin typeface="Calibri"/>
                          <a:ea typeface="Calibri"/>
                          <a:cs typeface="Times New Roman"/>
                        </a:rPr>
                        <a:t>%(n=2)</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51.</a:t>
                      </a:r>
                      <a:r>
                        <a:rPr lang="el-GR" sz="1200">
                          <a:solidFill>
                            <a:srgbClr val="000000"/>
                          </a:solidFill>
                          <a:latin typeface="Calibri"/>
                          <a:ea typeface="Calibri"/>
                          <a:cs typeface="Times New Roman"/>
                        </a:rPr>
                        <a:t>6</a:t>
                      </a:r>
                      <a:r>
                        <a:rPr lang="en-US" sz="1200">
                          <a:solidFill>
                            <a:srgbClr val="000000"/>
                          </a:solidFill>
                          <a:latin typeface="Calibri"/>
                          <a:ea typeface="Calibri"/>
                          <a:cs typeface="Times New Roman"/>
                        </a:rPr>
                        <a:t>%(n=16)</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41.</a:t>
                      </a:r>
                      <a:r>
                        <a:rPr lang="el-GR" sz="1200">
                          <a:solidFill>
                            <a:srgbClr val="000000"/>
                          </a:solidFill>
                          <a:latin typeface="Calibri"/>
                          <a:ea typeface="Calibri"/>
                          <a:cs typeface="Times New Roman"/>
                        </a:rPr>
                        <a:t>9</a:t>
                      </a:r>
                      <a:r>
                        <a:rPr lang="en-US" sz="1200">
                          <a:solidFill>
                            <a:srgbClr val="000000"/>
                          </a:solidFill>
                          <a:latin typeface="Calibri"/>
                          <a:ea typeface="Calibri"/>
                          <a:cs typeface="Times New Roman"/>
                        </a:rPr>
                        <a:t>%(n=13)</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594">
                <a:tc>
                  <a:txBody>
                    <a:bodyPr/>
                    <a:lstStyle/>
                    <a:p>
                      <a:pPr algn="ctr">
                        <a:lnSpc>
                          <a:spcPct val="115000"/>
                        </a:lnSpc>
                        <a:spcAft>
                          <a:spcPts val="0"/>
                        </a:spcAft>
                      </a:pPr>
                      <a:r>
                        <a:rPr lang="en-US" sz="1200">
                          <a:solidFill>
                            <a:srgbClr val="000000"/>
                          </a:solidFill>
                          <a:latin typeface="Calibri"/>
                          <a:ea typeface="Calibri"/>
                          <a:cs typeface="Times New Roman"/>
                        </a:rPr>
                        <a:t>≤4(</a:t>
                      </a:r>
                      <a:r>
                        <a:rPr lang="el-GR" sz="1200">
                          <a:solidFill>
                            <a:srgbClr val="000000"/>
                          </a:solidFill>
                          <a:latin typeface="Calibri"/>
                          <a:ea typeface="Calibri"/>
                          <a:cs typeface="Times New Roman"/>
                        </a:rPr>
                        <a:t>ν</a:t>
                      </a:r>
                      <a:r>
                        <a:rPr lang="en-US" sz="1200">
                          <a:solidFill>
                            <a:srgbClr val="000000"/>
                          </a:solidFill>
                          <a:latin typeface="Calibri"/>
                          <a:ea typeface="Calibri"/>
                          <a:cs typeface="Times New Roman"/>
                        </a:rPr>
                        <a:t>=68)</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13.2%(n=9)</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4.4%(n=3)</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libri"/>
                          <a:ea typeface="Calibri"/>
                          <a:cs typeface="Times New Roman"/>
                        </a:rPr>
                        <a:t>5.9%(n=4)</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libri"/>
                          <a:ea typeface="Calibri"/>
                          <a:cs typeface="Times New Roman"/>
                        </a:rPr>
                        <a:t>16.2%(n=11)</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52.9%(n=36)</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30.9%(n=21)</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594">
                <a:tc>
                  <a:txBody>
                    <a:bodyPr/>
                    <a:lstStyle/>
                    <a:p>
                      <a:pPr algn="ctr">
                        <a:lnSpc>
                          <a:spcPct val="115000"/>
                        </a:lnSpc>
                        <a:spcAft>
                          <a:spcPts val="0"/>
                        </a:spcAft>
                      </a:pPr>
                      <a:r>
                        <a:rPr lang="en-US" sz="1200">
                          <a:solidFill>
                            <a:srgbClr val="000000"/>
                          </a:solidFill>
                          <a:latin typeface="Calibri"/>
                          <a:ea typeface="Calibri"/>
                          <a:cs typeface="Times New Roman"/>
                        </a:rPr>
                        <a:t>Pvalue</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FF0000"/>
                          </a:solidFill>
                          <a:latin typeface="Calibri"/>
                          <a:ea typeface="Calibri"/>
                          <a:cs typeface="Times New Roman"/>
                        </a:rPr>
                        <a:t>P=0.017</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rgbClr val="FF0000"/>
                          </a:solidFill>
                          <a:latin typeface="Calibri"/>
                          <a:ea typeface="Calibri"/>
                          <a:cs typeface="Times New Roman"/>
                        </a:rPr>
                        <a:t>P=0.009</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libri"/>
                          <a:ea typeface="Calibri"/>
                          <a:cs typeface="Times New Roman"/>
                        </a:rPr>
                        <a:t>P=0.07</a:t>
                      </a:r>
                      <a:endParaRPr lang="el-GR"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libri"/>
                          <a:ea typeface="Calibri"/>
                          <a:cs typeface="Times New Roman"/>
                        </a:rPr>
                        <a:t>P=0.22</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libri"/>
                          <a:ea typeface="Calibri"/>
                          <a:cs typeface="Times New Roman"/>
                        </a:rPr>
                        <a:t>P=1</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libri"/>
                          <a:ea typeface="Calibri"/>
                          <a:cs typeface="Times New Roman"/>
                        </a:rPr>
                        <a:t>P=0.36</a:t>
                      </a:r>
                      <a:endParaRPr lang="el-GR"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9 - TextBox"/>
          <p:cNvSpPr txBox="1"/>
          <p:nvPr/>
        </p:nvSpPr>
        <p:spPr>
          <a:xfrm>
            <a:off x="214282" y="5286388"/>
            <a:ext cx="8572560" cy="1477328"/>
          </a:xfrm>
          <a:prstGeom prst="rect">
            <a:avLst/>
          </a:prstGeom>
          <a:noFill/>
          <a:ln>
            <a:noFill/>
          </a:ln>
        </p:spPr>
        <p:txBody>
          <a:bodyPr wrap="square" rtlCol="0">
            <a:spAutoFit/>
          </a:bodyPr>
          <a:lstStyle/>
          <a:p>
            <a:r>
              <a:rPr lang="el-GR" dirty="0" smtClean="0"/>
              <a:t>● Στοιχεία </a:t>
            </a:r>
            <a:r>
              <a:rPr lang="el-GR" dirty="0"/>
              <a:t>του ψυχισμού και του συναισθήματος φαίνεται να παίζουν καθοριστικότερο ρόλο στην αναφερόμενη έντονη επίπτωση των </a:t>
            </a:r>
            <a:r>
              <a:rPr lang="en-US" dirty="0"/>
              <a:t>LUTS</a:t>
            </a:r>
            <a:r>
              <a:rPr lang="el-GR" dirty="0"/>
              <a:t> στην ποιότητα </a:t>
            </a:r>
            <a:r>
              <a:rPr lang="el-GR" dirty="0" smtClean="0"/>
              <a:t>ζωής.</a:t>
            </a:r>
          </a:p>
          <a:p>
            <a:endParaRPr lang="el-GR" dirty="0" smtClean="0"/>
          </a:p>
          <a:p>
            <a:r>
              <a:rPr lang="el-GR" dirty="0" smtClean="0"/>
              <a:t>● </a:t>
            </a:r>
            <a:r>
              <a:rPr lang="el-GR" b="1" dirty="0" smtClean="0"/>
              <a:t>Μόνο </a:t>
            </a:r>
            <a:r>
              <a:rPr lang="el-GR" b="1" dirty="0"/>
              <a:t>στους μισούς περίπου ασθενείς η </a:t>
            </a:r>
            <a:r>
              <a:rPr lang="el-GR" b="1" dirty="0" err="1"/>
              <a:t>υποκυστική</a:t>
            </a:r>
            <a:r>
              <a:rPr lang="el-GR" b="1" dirty="0"/>
              <a:t> απόφραξη μπορεί να θεωρηθεί ως η αιτία  της μη ανταπόκρισης των </a:t>
            </a:r>
            <a:r>
              <a:rPr lang="en-US" b="1" dirty="0"/>
              <a:t>LUTS</a:t>
            </a:r>
            <a:r>
              <a:rPr lang="el-GR" b="1" dirty="0"/>
              <a:t> στην φαρμακευτική αγωγή.</a:t>
            </a:r>
          </a:p>
        </p:txBody>
      </p:sp>
      <p:sp>
        <p:nvSpPr>
          <p:cNvPr id="11" name="10 - TextBox"/>
          <p:cNvSpPr txBox="1"/>
          <p:nvPr/>
        </p:nvSpPr>
        <p:spPr>
          <a:xfrm>
            <a:off x="3571868" y="5000636"/>
            <a:ext cx="162300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smtClean="0"/>
              <a:t>Συμπεράσματα</a:t>
            </a:r>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Μη ανταπόκριση των </a:t>
            </a:r>
            <a:r>
              <a:rPr lang="en-US" dirty="0" smtClean="0"/>
              <a:t>MALE-LUTS </a:t>
            </a:r>
            <a:r>
              <a:rPr lang="el-GR" dirty="0" smtClean="0"/>
              <a:t>στην φαρμακευτική αγωγή </a:t>
            </a:r>
            <a:r>
              <a:rPr lang="en-US" dirty="0" smtClean="0"/>
              <a:t>?</a:t>
            </a:r>
            <a:endParaRPr lang="el-GR" dirty="0"/>
          </a:p>
        </p:txBody>
      </p:sp>
      <p:pic>
        <p:nvPicPr>
          <p:cNvPr id="1026" name="Picture 2"/>
          <p:cNvPicPr>
            <a:picLocks noGrp="1" noChangeAspect="1" noChangeArrowheads="1"/>
          </p:cNvPicPr>
          <p:nvPr>
            <p:ph idx="1"/>
          </p:nvPr>
        </p:nvPicPr>
        <p:blipFill>
          <a:blip r:embed="rId2"/>
          <a:srcRect/>
          <a:stretch>
            <a:fillRect/>
          </a:stretch>
        </p:blipFill>
        <p:spPr bwMode="auto">
          <a:xfrm>
            <a:off x="500034" y="1500174"/>
            <a:ext cx="8286808" cy="4214842"/>
          </a:xfrm>
          <a:prstGeom prst="rect">
            <a:avLst/>
          </a:prstGeom>
          <a:noFill/>
          <a:ln w="9525">
            <a:noFill/>
            <a:miter lim="800000"/>
            <a:headEnd/>
            <a:tailEnd/>
          </a:ln>
          <a:effectLst/>
        </p:spPr>
      </p:pic>
      <p:sp>
        <p:nvSpPr>
          <p:cNvPr id="8" name="7 - Αστέρι 5 ακτινών"/>
          <p:cNvSpPr/>
          <p:nvPr/>
        </p:nvSpPr>
        <p:spPr>
          <a:xfrm>
            <a:off x="6286512" y="5143512"/>
            <a:ext cx="214314" cy="285752"/>
          </a:xfrm>
          <a:prstGeom prst="star5">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9" name="8 - TextBox"/>
          <p:cNvSpPr txBox="1"/>
          <p:nvPr/>
        </p:nvSpPr>
        <p:spPr>
          <a:xfrm>
            <a:off x="0" y="5657671"/>
            <a:ext cx="9001156" cy="1200329"/>
          </a:xfrm>
          <a:prstGeom prst="rect">
            <a:avLst/>
          </a:prstGeom>
          <a:noFill/>
        </p:spPr>
        <p:txBody>
          <a:bodyPr wrap="square" rtlCol="0">
            <a:spAutoFit/>
          </a:bodyPr>
          <a:lstStyle/>
          <a:p>
            <a:pPr algn="ctr"/>
            <a:r>
              <a:rPr lang="el-GR" sz="3600" dirty="0" smtClean="0"/>
              <a:t>ΧΕΙΡΟΥΡΓΕΙΟ – ΌΧΙ ΟΛΟΙ</a:t>
            </a:r>
          </a:p>
          <a:p>
            <a:pPr algn="ctr"/>
            <a:r>
              <a:rPr lang="el-GR" sz="3600" dirty="0" smtClean="0"/>
              <a:t>ΠΟΛΛΕΣ ΦΑΡΜΑΚΕΥΤΙΚΕΣ ΕΠΙΛΟΓΕΣ ΠΛΕΟΝ </a:t>
            </a:r>
            <a:endParaRPr lang="el-GR" sz="3600" dirty="0"/>
          </a:p>
        </p:txBody>
      </p:sp>
      <p:sp>
        <p:nvSpPr>
          <p:cNvPr id="7" name="6 - TextBox"/>
          <p:cNvSpPr txBox="1"/>
          <p:nvPr/>
        </p:nvSpPr>
        <p:spPr>
          <a:xfrm>
            <a:off x="428596" y="1500174"/>
            <a:ext cx="585032" cy="369332"/>
          </a:xfrm>
          <a:prstGeom prst="rect">
            <a:avLst/>
          </a:prstGeom>
          <a:noFill/>
        </p:spPr>
        <p:txBody>
          <a:bodyPr wrap="none" rtlCol="0">
            <a:spAutoFit/>
          </a:bodyPr>
          <a:lstStyle/>
          <a:p>
            <a:r>
              <a:rPr lang="en-US" dirty="0" smtClean="0"/>
              <a:t>CAU</a:t>
            </a:r>
            <a:endParaRPr lang="el-GR" dirty="0"/>
          </a:p>
        </p:txBody>
      </p:sp>
      <p:sp>
        <p:nvSpPr>
          <p:cNvPr id="11" name="10 - Αριστερό άγκιστρο"/>
          <p:cNvSpPr/>
          <p:nvPr/>
        </p:nvSpPr>
        <p:spPr>
          <a:xfrm>
            <a:off x="5572132" y="3714752"/>
            <a:ext cx="357190" cy="192882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l-GR"/>
          </a:p>
        </p:txBody>
      </p:sp>
      <p:sp>
        <p:nvSpPr>
          <p:cNvPr id="12" name="11 - Δεξιό άγκιστρο"/>
          <p:cNvSpPr/>
          <p:nvPr/>
        </p:nvSpPr>
        <p:spPr>
          <a:xfrm>
            <a:off x="6858016" y="3571876"/>
            <a:ext cx="285752" cy="2071702"/>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3074" name="Picture 2"/>
          <p:cNvPicPr>
            <a:picLocks noGrp="1" noChangeAspect="1" noChangeArrowheads="1"/>
          </p:cNvPicPr>
          <p:nvPr>
            <p:ph sz="half" idx="2"/>
          </p:nvPr>
        </p:nvPicPr>
        <p:blipFill>
          <a:blip r:embed="rId2"/>
          <a:srcRect/>
          <a:stretch>
            <a:fillRect/>
          </a:stretch>
        </p:blipFill>
        <p:spPr bwMode="auto">
          <a:xfrm>
            <a:off x="0" y="0"/>
            <a:ext cx="4643437" cy="6858000"/>
          </a:xfrm>
          <a:prstGeom prst="rect">
            <a:avLst/>
          </a:prstGeom>
          <a:noFill/>
          <a:ln w="9525">
            <a:noFill/>
            <a:miter lim="800000"/>
            <a:headEnd/>
            <a:tailEnd/>
          </a:ln>
          <a:effectLst/>
        </p:spPr>
      </p:pic>
      <p:pic>
        <p:nvPicPr>
          <p:cNvPr id="3075" name="Picture 3"/>
          <p:cNvPicPr>
            <a:picLocks noGrp="1" noChangeAspect="1" noChangeArrowheads="1"/>
          </p:cNvPicPr>
          <p:nvPr>
            <p:ph sz="quarter" idx="4"/>
          </p:nvPr>
        </p:nvPicPr>
        <p:blipFill>
          <a:blip r:embed="rId3"/>
          <a:srcRect/>
          <a:stretch>
            <a:fillRect/>
          </a:stretch>
        </p:blipFill>
        <p:spPr bwMode="auto">
          <a:xfrm>
            <a:off x="4643438" y="0"/>
            <a:ext cx="450056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0" y="0"/>
            <a:ext cx="8929718" cy="2214554"/>
          </a:xfrm>
        </p:spPr>
        <p:style>
          <a:lnRef idx="2">
            <a:schemeClr val="accent1"/>
          </a:lnRef>
          <a:fillRef idx="1">
            <a:schemeClr val="lt1"/>
          </a:fillRef>
          <a:effectRef idx="0">
            <a:schemeClr val="accent1"/>
          </a:effectRef>
          <a:fontRef idx="minor">
            <a:schemeClr val="dk1"/>
          </a:fontRef>
        </p:style>
        <p:txBody>
          <a:bodyPr>
            <a:normAutofit/>
          </a:bodyPr>
          <a:lstStyle/>
          <a:p>
            <a:r>
              <a:rPr lang="en-US" sz="1800" dirty="0" smtClean="0"/>
              <a:t>Li Tao Zhang,</a:t>
            </a:r>
            <a:r>
              <a:rPr lang="en-US" sz="1800" baseline="30000" dirty="0" smtClean="0"/>
              <a:t>1</a:t>
            </a:r>
            <a:r>
              <a:rPr lang="en-US" sz="1800" dirty="0" smtClean="0"/>
              <a:t> Sung Won Lee,</a:t>
            </a:r>
            <a:r>
              <a:rPr lang="en-US" sz="1800" baseline="30000" dirty="0" smtClean="0"/>
              <a:t>2</a:t>
            </a:r>
            <a:r>
              <a:rPr lang="en-US" sz="1800" dirty="0" smtClean="0"/>
              <a:t> </a:t>
            </a:r>
            <a:r>
              <a:rPr lang="en-US" sz="1800" dirty="0" err="1" smtClean="0"/>
              <a:t>Kwangsung</a:t>
            </a:r>
            <a:r>
              <a:rPr lang="en-US" sz="1800" dirty="0" smtClean="0"/>
              <a:t> Park,</a:t>
            </a:r>
            <a:r>
              <a:rPr lang="en-US" sz="1800" baseline="30000" dirty="0" smtClean="0"/>
              <a:t>3</a:t>
            </a:r>
            <a:r>
              <a:rPr lang="en-US" sz="1800" dirty="0" smtClean="0"/>
              <a:t> Woo </a:t>
            </a:r>
            <a:r>
              <a:rPr lang="en-US" sz="1800" dirty="0" err="1" smtClean="0"/>
              <a:t>Sik</a:t>
            </a:r>
            <a:r>
              <a:rPr lang="en-US" sz="1800" dirty="0" smtClean="0"/>
              <a:t> Chung,</a:t>
            </a:r>
            <a:r>
              <a:rPr lang="en-US" sz="1800" baseline="30000" dirty="0" smtClean="0"/>
              <a:t>4</a:t>
            </a:r>
            <a:r>
              <a:rPr lang="en-US" sz="1800" dirty="0" smtClean="0"/>
              <a:t> </a:t>
            </a:r>
            <a:r>
              <a:rPr lang="en-US" sz="1800" dirty="0" err="1" smtClean="0"/>
              <a:t>Sae</a:t>
            </a:r>
            <a:r>
              <a:rPr lang="en-US" sz="1800" dirty="0" smtClean="0"/>
              <a:t> </a:t>
            </a:r>
            <a:r>
              <a:rPr lang="en-US" sz="1800" dirty="0" err="1" smtClean="0"/>
              <a:t>Woong</a:t>
            </a:r>
            <a:r>
              <a:rPr lang="en-US" sz="1800" dirty="0" smtClean="0"/>
              <a:t> Kim,</a:t>
            </a:r>
            <a:r>
              <a:rPr lang="en-US" sz="1800" baseline="30000" dirty="0" smtClean="0"/>
              <a:t>5</a:t>
            </a:r>
            <a:r>
              <a:rPr lang="en-US" sz="1800" dirty="0" smtClean="0"/>
              <a:t> Jae </a:t>
            </a:r>
            <a:r>
              <a:rPr lang="en-US" sz="1800" dirty="0" err="1" smtClean="0"/>
              <a:t>Seog</a:t>
            </a:r>
            <a:r>
              <a:rPr lang="en-US" sz="1800" dirty="0" smtClean="0"/>
              <a:t> Hyun,</a:t>
            </a:r>
            <a:r>
              <a:rPr lang="en-US" sz="1800" baseline="30000" dirty="0" smtClean="0"/>
              <a:t>6</a:t>
            </a:r>
            <a:r>
              <a:rPr lang="en-US" sz="1800" dirty="0" smtClean="0"/>
              <a:t> Doo Geon Moon,</a:t>
            </a:r>
            <a:r>
              <a:rPr lang="en-US" sz="1800" baseline="30000" dirty="0" smtClean="0"/>
              <a:t>7</a:t>
            </a:r>
            <a:r>
              <a:rPr lang="en-US" sz="1800" dirty="0" smtClean="0"/>
              <a:t> Sang-</a:t>
            </a:r>
            <a:r>
              <a:rPr lang="en-US" sz="1800" dirty="0" err="1" smtClean="0"/>
              <a:t>Kuk</a:t>
            </a:r>
            <a:r>
              <a:rPr lang="en-US" sz="1800" dirty="0" smtClean="0"/>
              <a:t> Yang,</a:t>
            </a:r>
            <a:r>
              <a:rPr lang="en-US" sz="1800" baseline="30000" dirty="0" smtClean="0"/>
              <a:t>8</a:t>
            </a:r>
            <a:r>
              <a:rPr lang="en-US" sz="1800" dirty="0" smtClean="0"/>
              <a:t> </a:t>
            </a:r>
            <a:r>
              <a:rPr lang="en-US" sz="1800" dirty="0" err="1" smtClean="0"/>
              <a:t>Ji</a:t>
            </a:r>
            <a:r>
              <a:rPr lang="en-US" sz="1800" dirty="0" smtClean="0"/>
              <a:t> Kan Ryu,</a:t>
            </a:r>
            <a:r>
              <a:rPr lang="en-US" sz="1800" baseline="30000" dirty="0" smtClean="0"/>
              <a:t>9</a:t>
            </a:r>
            <a:r>
              <a:rPr lang="en-US" sz="1800" dirty="0" smtClean="0"/>
              <a:t> </a:t>
            </a:r>
            <a:r>
              <a:rPr lang="en-US" sz="1800" dirty="0" err="1" smtClean="0"/>
              <a:t>Dae</a:t>
            </a:r>
            <a:r>
              <a:rPr lang="en-US" sz="1800" dirty="0" smtClean="0"/>
              <a:t> </a:t>
            </a:r>
            <a:r>
              <a:rPr lang="en-US" sz="1800" dirty="0" err="1" smtClean="0"/>
              <a:t>Yul</a:t>
            </a:r>
            <a:r>
              <a:rPr lang="en-US" sz="1800" dirty="0" smtClean="0"/>
              <a:t> Yang,</a:t>
            </a:r>
            <a:r>
              <a:rPr lang="en-US" sz="1800" baseline="30000" dirty="0" smtClean="0"/>
              <a:t>10</a:t>
            </a:r>
            <a:r>
              <a:rPr lang="en-US" sz="1800" dirty="0" smtClean="0"/>
              <a:t> </a:t>
            </a:r>
            <a:r>
              <a:rPr lang="en-US" sz="1800" dirty="0" err="1" smtClean="0"/>
              <a:t>Ki</a:t>
            </a:r>
            <a:r>
              <a:rPr lang="en-US" sz="1800" dirty="0" smtClean="0"/>
              <a:t> </a:t>
            </a:r>
            <a:r>
              <a:rPr lang="en-US" sz="1800" dirty="0" err="1" smtClean="0"/>
              <a:t>Hak</a:t>
            </a:r>
            <a:r>
              <a:rPr lang="en-US" sz="1800" dirty="0" smtClean="0"/>
              <a:t> Moon,</a:t>
            </a:r>
            <a:r>
              <a:rPr lang="en-US" sz="1800" baseline="30000" dirty="0" smtClean="0"/>
              <a:t>11</a:t>
            </a:r>
            <a:r>
              <a:rPr lang="en-US" sz="1800" dirty="0" smtClean="0"/>
              <a:t> </a:t>
            </a:r>
            <a:r>
              <a:rPr lang="en-US" sz="1800" dirty="0" err="1" smtClean="0"/>
              <a:t>Kweon</a:t>
            </a:r>
            <a:r>
              <a:rPr lang="en-US" sz="1800" dirty="0" smtClean="0"/>
              <a:t> </a:t>
            </a:r>
            <a:r>
              <a:rPr lang="en-US" sz="1800" dirty="0" err="1" smtClean="0"/>
              <a:t>Sik</a:t>
            </a:r>
            <a:r>
              <a:rPr lang="en-US" sz="1800" dirty="0" smtClean="0"/>
              <a:t> Min,</a:t>
            </a:r>
            <a:r>
              <a:rPr lang="en-US" sz="1800" baseline="30000" dirty="0" smtClean="0"/>
              <a:t>12</a:t>
            </a:r>
            <a:r>
              <a:rPr lang="en-US" sz="1800" dirty="0" smtClean="0"/>
              <a:t> and </a:t>
            </a:r>
            <a:r>
              <a:rPr lang="en-US" sz="1800" dirty="0" err="1" smtClean="0"/>
              <a:t>Jong</a:t>
            </a:r>
            <a:r>
              <a:rPr lang="en-US" sz="1800" dirty="0" smtClean="0"/>
              <a:t> Kwan Park</a:t>
            </a:r>
            <a:r>
              <a:rPr lang="en-US" sz="1800" baseline="30000" dirty="0" smtClean="0"/>
              <a:t>1</a:t>
            </a:r>
            <a:r>
              <a:rPr lang="en-US" sz="1800" b="1" dirty="0" smtClean="0"/>
              <a:t> Multicenter, prospective, comparative cohort study evaluating the efficacy and safety of </a:t>
            </a:r>
            <a:r>
              <a:rPr lang="en-US" sz="1800" b="1" dirty="0" err="1" smtClean="0"/>
              <a:t>alfuzosin</a:t>
            </a:r>
            <a:r>
              <a:rPr lang="en-US" sz="1800" b="1" dirty="0" smtClean="0"/>
              <a:t> 10 mg with regard to blood pressure in men with lower urinary tract symptoms suggestive of benign prostatic hyperplasia with or without antihypertensive medications</a:t>
            </a:r>
            <a:r>
              <a:rPr lang="en-US" sz="1600" dirty="0" smtClean="0"/>
              <a:t> . </a:t>
            </a:r>
            <a:r>
              <a:rPr lang="en-US" sz="1600" dirty="0" err="1" smtClean="0">
                <a:solidFill>
                  <a:srgbClr val="C00000"/>
                </a:solidFill>
              </a:rPr>
              <a:t>Clin</a:t>
            </a:r>
            <a:r>
              <a:rPr lang="en-US" sz="1600" dirty="0" smtClean="0">
                <a:solidFill>
                  <a:srgbClr val="C00000"/>
                </a:solidFill>
              </a:rPr>
              <a:t> </a:t>
            </a:r>
            <a:r>
              <a:rPr lang="en-US" sz="1600" dirty="0" err="1" smtClean="0">
                <a:solidFill>
                  <a:srgbClr val="C00000"/>
                </a:solidFill>
              </a:rPr>
              <a:t>Interv</a:t>
            </a:r>
            <a:r>
              <a:rPr lang="en-US" sz="1600" dirty="0" smtClean="0">
                <a:solidFill>
                  <a:srgbClr val="C00000"/>
                </a:solidFill>
              </a:rPr>
              <a:t> Aging. 2015; 10: 277–286. </a:t>
            </a:r>
            <a:r>
              <a:rPr lang="en-US" sz="1800" b="1" dirty="0" smtClean="0">
                <a:solidFill>
                  <a:srgbClr val="C00000"/>
                </a:solidFill>
              </a:rPr>
              <a:t/>
            </a:r>
            <a:br>
              <a:rPr lang="en-US" sz="1800" b="1" dirty="0" smtClean="0">
                <a:solidFill>
                  <a:srgbClr val="C00000"/>
                </a:solidFill>
              </a:rPr>
            </a:br>
            <a:endParaRPr lang="el-GR" sz="1800" dirty="0">
              <a:solidFill>
                <a:srgbClr val="C00000"/>
              </a:solidFill>
            </a:endParaRPr>
          </a:p>
        </p:txBody>
      </p:sp>
      <p:sp>
        <p:nvSpPr>
          <p:cNvPr id="8" name="7 - Θέση περιεχομένου"/>
          <p:cNvSpPr>
            <a:spLocks noGrp="1"/>
          </p:cNvSpPr>
          <p:nvPr>
            <p:ph idx="1"/>
          </p:nvPr>
        </p:nvSpPr>
        <p:spPr>
          <a:xfrm>
            <a:off x="500034" y="2214554"/>
            <a:ext cx="8229600" cy="4311649"/>
          </a:xfrm>
        </p:spPr>
        <p:txBody>
          <a:bodyPr>
            <a:normAutofit fontScale="92500" lnSpcReduction="20000"/>
          </a:bodyPr>
          <a:lstStyle/>
          <a:p>
            <a:pPr>
              <a:buNone/>
            </a:pPr>
            <a:r>
              <a:rPr lang="en-US" dirty="0" smtClean="0"/>
              <a:t> </a:t>
            </a:r>
            <a:endParaRPr lang="el-GR" dirty="0" smtClean="0"/>
          </a:p>
          <a:p>
            <a:r>
              <a:rPr lang="el-GR" dirty="0" smtClean="0"/>
              <a:t>Οι αλλαγές στην ΑΠ</a:t>
            </a:r>
            <a:r>
              <a:rPr lang="en-US" dirty="0" smtClean="0"/>
              <a:t> </a:t>
            </a:r>
            <a:r>
              <a:rPr lang="el-GR" dirty="0" smtClean="0"/>
              <a:t>ήταν οριακές και καλά ανεκτές.</a:t>
            </a:r>
            <a:endParaRPr lang="en-US" dirty="0" smtClean="0"/>
          </a:p>
          <a:p>
            <a:r>
              <a:rPr lang="el-GR" dirty="0" smtClean="0"/>
              <a:t>Παρόλα αυτά η </a:t>
            </a:r>
            <a:r>
              <a:rPr lang="el-GR" dirty="0" err="1" smtClean="0"/>
              <a:t>αλφουζοσίνη</a:t>
            </a:r>
            <a:r>
              <a:rPr lang="el-GR" dirty="0" smtClean="0"/>
              <a:t> 10 </a:t>
            </a:r>
            <a:r>
              <a:rPr lang="en-US" dirty="0" smtClean="0"/>
              <a:t>mgr </a:t>
            </a:r>
            <a:r>
              <a:rPr lang="el-GR" b="1" dirty="0" smtClean="0"/>
              <a:t>ελάττωσε την ΑΠ</a:t>
            </a:r>
            <a:r>
              <a:rPr lang="el-GR" dirty="0" smtClean="0"/>
              <a:t> </a:t>
            </a:r>
            <a:r>
              <a:rPr lang="el-GR" u="sng" dirty="0" smtClean="0"/>
              <a:t>σε ασθενείς </a:t>
            </a:r>
            <a:r>
              <a:rPr lang="el-GR" dirty="0" smtClean="0"/>
              <a:t>με </a:t>
            </a:r>
            <a:r>
              <a:rPr lang="el-GR" b="1" dirty="0" smtClean="0"/>
              <a:t>μη ελεγχόμενη </a:t>
            </a:r>
            <a:r>
              <a:rPr lang="el-GR" dirty="0" smtClean="0"/>
              <a:t>και </a:t>
            </a:r>
            <a:r>
              <a:rPr lang="el-GR" b="1" dirty="0" smtClean="0"/>
              <a:t>μη θεραπευμένη</a:t>
            </a:r>
            <a:r>
              <a:rPr lang="el-GR" dirty="0" smtClean="0"/>
              <a:t> υπέρταση.</a:t>
            </a:r>
            <a:r>
              <a:rPr lang="en-US" dirty="0" smtClean="0"/>
              <a:t> </a:t>
            </a:r>
            <a:endParaRPr lang="el-GR" dirty="0" smtClean="0"/>
          </a:p>
          <a:p>
            <a:r>
              <a:rPr lang="el-GR" dirty="0" smtClean="0"/>
              <a:t>Απαιτείτε προσεκτική αξιολόγηση ασθενών με μη ελεγχόμενη και μη θεραπευμένη υπέρταση πριν την έναρξη αγωγής με </a:t>
            </a:r>
            <a:r>
              <a:rPr lang="el-GR" dirty="0" err="1" smtClean="0"/>
              <a:t>αλφουζοσίνη</a:t>
            </a:r>
            <a:r>
              <a:rPr lang="el-GR" dirty="0" smtClean="0"/>
              <a:t> 10 </a:t>
            </a:r>
            <a:r>
              <a:rPr lang="en-US" dirty="0" smtClean="0"/>
              <a:t>mgr </a:t>
            </a:r>
            <a:r>
              <a:rPr lang="el-GR" dirty="0" smtClean="0"/>
              <a:t>σε ασθενείς με </a:t>
            </a:r>
            <a:r>
              <a:rPr lang="en-US" dirty="0" smtClean="0"/>
              <a:t>BPH/LUTS.</a:t>
            </a:r>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1800" dirty="0" smtClean="0"/>
              <a:t>.</a:t>
            </a:r>
            <a:br>
              <a:rPr lang="en-US" sz="1800" dirty="0" smtClean="0"/>
            </a:br>
            <a:r>
              <a:rPr lang="en-US" sz="1800" dirty="0" smtClean="0">
                <a:solidFill>
                  <a:schemeClr val="tx1"/>
                </a:solidFill>
              </a:rPr>
              <a:t>Osman NI1, Chapple CR, </a:t>
            </a:r>
            <a:r>
              <a:rPr lang="en-US" sz="1800" dirty="0" err="1" smtClean="0">
                <a:solidFill>
                  <a:schemeClr val="tx1"/>
                </a:solidFill>
              </a:rPr>
              <a:t>Tammela</a:t>
            </a:r>
            <a:r>
              <a:rPr lang="en-US" sz="1800" dirty="0" smtClean="0">
                <a:solidFill>
                  <a:schemeClr val="tx1"/>
                </a:solidFill>
              </a:rPr>
              <a:t> TL, </a:t>
            </a:r>
            <a:r>
              <a:rPr lang="en-US" sz="1800" dirty="0" err="1" smtClean="0">
                <a:solidFill>
                  <a:schemeClr val="tx1"/>
                </a:solidFill>
              </a:rPr>
              <a:t>Eisenhardt</a:t>
            </a:r>
            <a:r>
              <a:rPr lang="en-US" sz="1800" dirty="0" smtClean="0">
                <a:solidFill>
                  <a:schemeClr val="tx1"/>
                </a:solidFill>
              </a:rPr>
              <a:t> A, </a:t>
            </a:r>
            <a:r>
              <a:rPr lang="en-US" sz="1800" dirty="0" err="1" smtClean="0">
                <a:solidFill>
                  <a:schemeClr val="tx1"/>
                </a:solidFill>
              </a:rPr>
              <a:t>Oelke</a:t>
            </a:r>
            <a:r>
              <a:rPr lang="en-US" sz="1800" dirty="0" smtClean="0">
                <a:solidFill>
                  <a:schemeClr val="tx1"/>
                </a:solidFill>
              </a:rPr>
              <a:t> M.</a:t>
            </a:r>
            <a:r>
              <a:rPr lang="en-US" sz="1800" b="1" dirty="0" smtClean="0"/>
              <a:t> Open-label, 9-month extension study investigating the </a:t>
            </a:r>
            <a:r>
              <a:rPr lang="en-US" sz="1800" b="1" dirty="0" err="1" smtClean="0"/>
              <a:t>uro</a:t>
            </a:r>
            <a:r>
              <a:rPr lang="en-US" sz="1800" b="1" dirty="0" smtClean="0"/>
              <a:t>-selective alpha-blocker </a:t>
            </a:r>
            <a:r>
              <a:rPr lang="en-US" sz="1800" b="1" dirty="0" err="1" smtClean="0"/>
              <a:t>silodosin</a:t>
            </a:r>
            <a:r>
              <a:rPr lang="en-US" sz="1800" b="1" dirty="0" smtClean="0"/>
              <a:t> in men with LUTS associated with BPH. </a:t>
            </a:r>
            <a:r>
              <a:rPr lang="en-US" sz="1800" dirty="0" smtClean="0">
                <a:solidFill>
                  <a:srgbClr val="C00000"/>
                </a:solidFill>
              </a:rPr>
              <a:t>World J Urol. 2015 May;33(5):697-706. </a:t>
            </a:r>
            <a:br>
              <a:rPr lang="en-US" sz="1800" dirty="0" smtClean="0">
                <a:solidFill>
                  <a:srgbClr val="C00000"/>
                </a:solidFill>
              </a:rPr>
            </a:br>
            <a:endParaRPr lang="el-GR" sz="1800" dirty="0">
              <a:solidFill>
                <a:srgbClr val="C00000"/>
              </a:solidFill>
            </a:endParaRPr>
          </a:p>
        </p:txBody>
      </p:sp>
      <p:sp>
        <p:nvSpPr>
          <p:cNvPr id="8" name="7 - Θέση περιεχομένου"/>
          <p:cNvSpPr>
            <a:spLocks noGrp="1"/>
          </p:cNvSpPr>
          <p:nvPr>
            <p:ph idx="1"/>
          </p:nvPr>
        </p:nvSpPr>
        <p:spPr>
          <a:xfrm>
            <a:off x="457200" y="1600201"/>
            <a:ext cx="4329114" cy="1757362"/>
          </a:xfrm>
        </p:spPr>
        <p:txBody>
          <a:bodyPr>
            <a:normAutofit/>
          </a:bodyPr>
          <a:lstStyle/>
          <a:p>
            <a:pPr>
              <a:buFont typeface="Wingdings" pitchFamily="2" charset="2"/>
              <a:buChar char="v"/>
            </a:pPr>
            <a:r>
              <a:rPr lang="el-GR" sz="2000" dirty="0" smtClean="0"/>
              <a:t>Μελέτη μακροχρόνιας ασφάλειας,</a:t>
            </a:r>
          </a:p>
          <a:p>
            <a:pPr>
              <a:buNone/>
            </a:pPr>
            <a:r>
              <a:rPr lang="el-GR" sz="2000" dirty="0" smtClean="0"/>
              <a:t>αποτελεσματικότητας </a:t>
            </a:r>
          </a:p>
          <a:p>
            <a:pPr>
              <a:buFont typeface="Wingdings" pitchFamily="2" charset="2"/>
              <a:buChar char="v"/>
            </a:pPr>
            <a:r>
              <a:rPr lang="en-US" sz="2000" dirty="0" err="1" smtClean="0"/>
              <a:t>Silodosin</a:t>
            </a:r>
            <a:r>
              <a:rPr lang="en-US" sz="2000" dirty="0" smtClean="0"/>
              <a:t> 8 mgr</a:t>
            </a:r>
            <a:r>
              <a:rPr lang="el-GR" sz="2000" dirty="0" smtClean="0"/>
              <a:t> </a:t>
            </a:r>
            <a:r>
              <a:rPr lang="en-US" sz="2000" dirty="0" smtClean="0"/>
              <a:t>S : 1x1 </a:t>
            </a:r>
          </a:p>
          <a:p>
            <a:pPr>
              <a:buFont typeface="Wingdings" pitchFamily="2" charset="2"/>
              <a:buChar char="v"/>
            </a:pPr>
            <a:r>
              <a:rPr lang="en-US" sz="2000" dirty="0" smtClean="0"/>
              <a:t>500 </a:t>
            </a:r>
            <a:r>
              <a:rPr lang="el-GR" sz="2000" dirty="0" smtClean="0"/>
              <a:t>άντρες  </a:t>
            </a:r>
            <a:endParaRPr lang="el-GR" sz="2000" dirty="0"/>
          </a:p>
        </p:txBody>
      </p:sp>
      <p:pic>
        <p:nvPicPr>
          <p:cNvPr id="2050" name="Picture 2"/>
          <p:cNvPicPr>
            <a:picLocks noChangeAspect="1" noChangeArrowheads="1"/>
          </p:cNvPicPr>
          <p:nvPr/>
        </p:nvPicPr>
        <p:blipFill>
          <a:blip r:embed="rId2"/>
          <a:srcRect/>
          <a:stretch>
            <a:fillRect/>
          </a:stretch>
        </p:blipFill>
        <p:spPr bwMode="auto">
          <a:xfrm>
            <a:off x="0" y="3500438"/>
            <a:ext cx="9144000" cy="3357562"/>
          </a:xfrm>
          <a:prstGeom prst="rect">
            <a:avLst/>
          </a:prstGeom>
          <a:noFill/>
          <a:ln w="9525">
            <a:noFill/>
            <a:miter lim="800000"/>
            <a:headEnd/>
            <a:tailEnd/>
          </a:ln>
          <a:effectLst/>
        </p:spPr>
      </p:pic>
      <p:sp>
        <p:nvSpPr>
          <p:cNvPr id="10" name="9 - TextBox"/>
          <p:cNvSpPr txBox="1"/>
          <p:nvPr/>
        </p:nvSpPr>
        <p:spPr>
          <a:xfrm>
            <a:off x="5643570" y="1571612"/>
            <a:ext cx="3099375" cy="1477328"/>
          </a:xfrm>
          <a:prstGeom prst="rect">
            <a:avLst/>
          </a:prstGeom>
          <a:noFill/>
        </p:spPr>
        <p:txBody>
          <a:bodyPr wrap="none" rtlCol="0">
            <a:spAutoFit/>
          </a:bodyPr>
          <a:lstStyle/>
          <a:p>
            <a:pPr>
              <a:buFont typeface="Wingdings" pitchFamily="2" charset="2"/>
              <a:buChar char="v"/>
            </a:pPr>
            <a:r>
              <a:rPr lang="en-US" sz="2000" b="1" dirty="0" smtClean="0"/>
              <a:t>42% cardiovascular drugs</a:t>
            </a:r>
          </a:p>
          <a:p>
            <a:r>
              <a:rPr lang="en-US" sz="1400" dirty="0" smtClean="0"/>
              <a:t>24% </a:t>
            </a:r>
            <a:r>
              <a:rPr lang="en-US" sz="1400" dirty="0" err="1" smtClean="0"/>
              <a:t>Renin-angiotensin</a:t>
            </a:r>
            <a:endParaRPr lang="en-US" sz="1400" dirty="0" smtClean="0"/>
          </a:p>
          <a:p>
            <a:r>
              <a:rPr lang="en-US" sz="1400" dirty="0" smtClean="0"/>
              <a:t>12% b –blockers</a:t>
            </a:r>
          </a:p>
          <a:p>
            <a:r>
              <a:rPr lang="en-US" sz="1400" dirty="0" smtClean="0"/>
              <a:t>9% Calcium channel antagonists</a:t>
            </a:r>
          </a:p>
          <a:p>
            <a:r>
              <a:rPr lang="en-US" sz="1400" dirty="0" smtClean="0"/>
              <a:t>6% diuretics</a:t>
            </a:r>
          </a:p>
          <a:p>
            <a:r>
              <a:rPr lang="en-US" sz="1400" dirty="0" smtClean="0"/>
              <a:t>19,2% &gt; 1 antihypertensive drug</a:t>
            </a:r>
            <a:endParaRPr lang="el-GR" sz="1400" dirty="0"/>
          </a:p>
        </p:txBody>
      </p:sp>
      <p:cxnSp>
        <p:nvCxnSpPr>
          <p:cNvPr id="12" name="11 - Ευθύγραμμο βέλος σύνδεσης"/>
          <p:cNvCxnSpPr/>
          <p:nvPr/>
        </p:nvCxnSpPr>
        <p:spPr>
          <a:xfrm flipV="1">
            <a:off x="2214546" y="2500306"/>
            <a:ext cx="3286148" cy="4286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en-US" sz="1800" dirty="0" smtClean="0"/>
              <a:t>Osman NI1, Chapple CR, </a:t>
            </a:r>
            <a:r>
              <a:rPr lang="en-US" sz="1800" dirty="0" err="1" smtClean="0"/>
              <a:t>Tammela</a:t>
            </a:r>
            <a:r>
              <a:rPr lang="en-US" sz="1800" dirty="0" smtClean="0"/>
              <a:t> TL, </a:t>
            </a:r>
            <a:r>
              <a:rPr lang="en-US" sz="1800" dirty="0" err="1" smtClean="0"/>
              <a:t>Eisenhardt</a:t>
            </a:r>
            <a:r>
              <a:rPr lang="en-US" sz="1800" dirty="0" smtClean="0"/>
              <a:t> A, </a:t>
            </a:r>
            <a:r>
              <a:rPr lang="en-US" sz="1800" dirty="0" err="1" smtClean="0"/>
              <a:t>Oelke</a:t>
            </a:r>
            <a:r>
              <a:rPr lang="en-US" sz="1800" dirty="0" smtClean="0"/>
              <a:t> M.</a:t>
            </a:r>
            <a:r>
              <a:rPr lang="en-US" sz="1800" b="1" dirty="0" smtClean="0"/>
              <a:t> Open-label, 9-month extension study investigating the </a:t>
            </a:r>
            <a:r>
              <a:rPr lang="en-US" sz="1800" b="1" dirty="0" err="1" smtClean="0"/>
              <a:t>uro</a:t>
            </a:r>
            <a:r>
              <a:rPr lang="en-US" sz="1800" b="1" dirty="0" smtClean="0"/>
              <a:t>-selective alpha-blocker </a:t>
            </a:r>
            <a:r>
              <a:rPr lang="en-US" sz="1800" b="1" dirty="0" err="1" smtClean="0"/>
              <a:t>silodosin</a:t>
            </a:r>
            <a:r>
              <a:rPr lang="en-US" sz="1800" b="1" dirty="0" smtClean="0"/>
              <a:t> in men with LUTS associated with BPH. </a:t>
            </a:r>
            <a:r>
              <a:rPr lang="en-US" sz="1800" dirty="0" smtClean="0">
                <a:solidFill>
                  <a:srgbClr val="C00000"/>
                </a:solidFill>
              </a:rPr>
              <a:t>World J Urol. 2015 May;33(5):697-706.</a:t>
            </a:r>
            <a:endParaRPr lang="el-GR" sz="1800" dirty="0"/>
          </a:p>
        </p:txBody>
      </p:sp>
      <p:pic>
        <p:nvPicPr>
          <p:cNvPr id="3074" name="Picture 2"/>
          <p:cNvPicPr>
            <a:picLocks noGrp="1" noChangeAspect="1" noChangeArrowheads="1"/>
          </p:cNvPicPr>
          <p:nvPr>
            <p:ph idx="1"/>
          </p:nvPr>
        </p:nvPicPr>
        <p:blipFill>
          <a:blip r:embed="rId2"/>
          <a:srcRect/>
          <a:stretch>
            <a:fillRect/>
          </a:stretch>
        </p:blipFill>
        <p:spPr bwMode="auto">
          <a:xfrm>
            <a:off x="357159" y="1500174"/>
            <a:ext cx="8358246" cy="5000660"/>
          </a:xfrm>
          <a:prstGeom prst="rect">
            <a:avLst/>
          </a:prstGeom>
          <a:noFill/>
          <a:ln w="9525">
            <a:noFill/>
            <a:miter lim="800000"/>
            <a:headEnd/>
            <a:tailEnd/>
          </a:ln>
          <a:effectLst/>
        </p:spPr>
      </p:pic>
      <p:sp>
        <p:nvSpPr>
          <p:cNvPr id="5" name="4 - TextBox"/>
          <p:cNvSpPr txBox="1"/>
          <p:nvPr/>
        </p:nvSpPr>
        <p:spPr>
          <a:xfrm rot="20175468">
            <a:off x="26422" y="1498238"/>
            <a:ext cx="1132618" cy="369332"/>
          </a:xfrm>
          <a:prstGeom prst="rect">
            <a:avLst/>
          </a:prstGeom>
        </p:spPr>
        <p:style>
          <a:lnRef idx="0">
            <a:scrgbClr r="0" g="0" b="0"/>
          </a:lnRef>
          <a:fillRef idx="1002">
            <a:schemeClr val="lt1"/>
          </a:fillRef>
          <a:effectRef idx="0">
            <a:scrgbClr r="0" g="0" b="0"/>
          </a:effectRef>
          <a:fontRef idx="major"/>
        </p:style>
        <p:txBody>
          <a:bodyPr wrap="none" rtlCol="0">
            <a:spAutoFit/>
          </a:bodyPr>
          <a:lstStyle/>
          <a:p>
            <a:r>
              <a:rPr lang="el-GR" dirty="0" smtClean="0"/>
              <a:t>Ασφάλεια</a:t>
            </a:r>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428596" y="0"/>
            <a:ext cx="8229600" cy="1143000"/>
          </a:xfrm>
        </p:spPr>
        <p:style>
          <a:lnRef idx="2">
            <a:schemeClr val="accent1"/>
          </a:lnRef>
          <a:fillRef idx="1">
            <a:schemeClr val="lt1"/>
          </a:fillRef>
          <a:effectRef idx="0">
            <a:schemeClr val="accent1"/>
          </a:effectRef>
          <a:fontRef idx="minor">
            <a:schemeClr val="dk1"/>
          </a:fontRef>
        </p:style>
        <p:txBody>
          <a:bodyPr>
            <a:normAutofit/>
          </a:bodyPr>
          <a:lstStyle/>
          <a:p>
            <a:r>
              <a:rPr lang="en-US" sz="1800" dirty="0" smtClean="0"/>
              <a:t>Osman NI1, Chapple CR, </a:t>
            </a:r>
            <a:r>
              <a:rPr lang="en-US" sz="1800" dirty="0" err="1" smtClean="0"/>
              <a:t>Tammela</a:t>
            </a:r>
            <a:r>
              <a:rPr lang="en-US" sz="1800" dirty="0" smtClean="0"/>
              <a:t> TL, </a:t>
            </a:r>
            <a:r>
              <a:rPr lang="en-US" sz="1800" dirty="0" err="1" smtClean="0"/>
              <a:t>Eisenhardt</a:t>
            </a:r>
            <a:r>
              <a:rPr lang="en-US" sz="1800" dirty="0" smtClean="0"/>
              <a:t> A, </a:t>
            </a:r>
            <a:r>
              <a:rPr lang="en-US" sz="1800" dirty="0" err="1" smtClean="0"/>
              <a:t>Oelke</a:t>
            </a:r>
            <a:r>
              <a:rPr lang="en-US" sz="1800" dirty="0" smtClean="0"/>
              <a:t> M.</a:t>
            </a:r>
            <a:r>
              <a:rPr lang="en-US" sz="1800" b="1" dirty="0" smtClean="0"/>
              <a:t> Open-label, 9-month extension study investigating the </a:t>
            </a:r>
            <a:r>
              <a:rPr lang="en-US" sz="1800" b="1" dirty="0" err="1" smtClean="0"/>
              <a:t>uro</a:t>
            </a:r>
            <a:r>
              <a:rPr lang="en-US" sz="1800" b="1" dirty="0" smtClean="0"/>
              <a:t>-selective alpha-blocker </a:t>
            </a:r>
            <a:r>
              <a:rPr lang="en-US" sz="1800" b="1" dirty="0" err="1" smtClean="0"/>
              <a:t>silodosin</a:t>
            </a:r>
            <a:r>
              <a:rPr lang="en-US" sz="1800" b="1" dirty="0" smtClean="0"/>
              <a:t> in men with LUTS associated with BPH. </a:t>
            </a:r>
            <a:r>
              <a:rPr lang="en-US" sz="1800" dirty="0" smtClean="0">
                <a:solidFill>
                  <a:srgbClr val="C00000"/>
                </a:solidFill>
              </a:rPr>
              <a:t>World J Urol. 2015 May;33(5):697-706.</a:t>
            </a:r>
            <a:endParaRPr lang="el-GR" sz="1800" dirty="0"/>
          </a:p>
        </p:txBody>
      </p:sp>
      <p:pic>
        <p:nvPicPr>
          <p:cNvPr id="1026" name="Picture 2"/>
          <p:cNvPicPr>
            <a:picLocks noGrp="1" noChangeAspect="1" noChangeArrowheads="1"/>
          </p:cNvPicPr>
          <p:nvPr>
            <p:ph idx="1"/>
          </p:nvPr>
        </p:nvPicPr>
        <p:blipFill>
          <a:blip r:embed="rId2"/>
          <a:srcRect/>
          <a:stretch>
            <a:fillRect/>
          </a:stretch>
        </p:blipFill>
        <p:spPr bwMode="auto">
          <a:xfrm>
            <a:off x="0" y="1357298"/>
            <a:ext cx="9143999" cy="5500702"/>
          </a:xfrm>
          <a:prstGeom prst="rect">
            <a:avLst/>
          </a:prstGeom>
          <a:noFill/>
          <a:ln w="9525">
            <a:noFill/>
            <a:miter lim="800000"/>
            <a:headEnd/>
            <a:tailEnd/>
          </a:ln>
          <a:effectLst/>
        </p:spPr>
      </p:pic>
      <p:sp>
        <p:nvSpPr>
          <p:cNvPr id="10" name="9 - TextBox"/>
          <p:cNvSpPr txBox="1"/>
          <p:nvPr/>
        </p:nvSpPr>
        <p:spPr>
          <a:xfrm rot="2088309">
            <a:off x="7075416" y="1939580"/>
            <a:ext cx="2156039" cy="369332"/>
          </a:xfrm>
          <a:prstGeom prst="rect">
            <a:avLst/>
          </a:prstGeom>
        </p:spPr>
        <p:style>
          <a:lnRef idx="0">
            <a:scrgbClr r="0" g="0" b="0"/>
          </a:lnRef>
          <a:fillRef idx="1002">
            <a:schemeClr val="lt1"/>
          </a:fillRef>
          <a:effectRef idx="0">
            <a:scrgbClr r="0" g="0" b="0"/>
          </a:effectRef>
          <a:fontRef idx="major"/>
        </p:style>
        <p:txBody>
          <a:bodyPr wrap="none" rtlCol="0">
            <a:spAutoFit/>
          </a:bodyPr>
          <a:lstStyle/>
          <a:p>
            <a:r>
              <a:rPr lang="el-GR" dirty="0" smtClean="0"/>
              <a:t>Αποτελεσματικότητα</a:t>
            </a:r>
            <a:endParaRPr lang="el-G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1029</TotalTime>
  <Words>2278</Words>
  <Application>Microsoft Office PowerPoint</Application>
  <PresentationFormat>Προβολή στην οθόνη (4:3)</PresentationFormat>
  <Paragraphs>486</Paragraphs>
  <Slides>47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47</vt:i4>
      </vt:variant>
    </vt:vector>
  </HeadingPairs>
  <TitlesOfParts>
    <vt:vector size="48" baseType="lpstr">
      <vt:lpstr>Θέμα του Office</vt:lpstr>
      <vt:lpstr>Οι σημαντικότερες δημοσιεύσεις πανω στην φαρμακευτική αντιμετώπιση της ΚΥΠ τον τελευταίο χρόνο</vt:lpstr>
      <vt:lpstr>Σύγκρουση Συμφερόντων</vt:lpstr>
      <vt:lpstr>Α-αδρενεργικοί αποκλειστές</vt:lpstr>
      <vt:lpstr>Li Tao Zhang,1 Sung Won Lee,2 Kwangsung Park,3 Woo Sik Chung,4 Sae Woong Kim,5 Jae Seog Hyun,6 Doo Geon Moon,7 Sang-Kuk Yang,8 Ji Kan Ryu,9 Dae Yul Yang,10 Ki Hak Moon,11 Kweon Sik Min,12 and Jong Kwan Park1 Multicenter, prospective, comparative cohort study evaluating the efficacy and safety of alfuzosin 10 mg with regard to blood pressure in men with lower urinary tract symptoms suggestive of benign prostatic hyperplasia with or without antihypertensive medications . Clin Interv Aging. 2015; 10: 277–286.</vt:lpstr>
      <vt:lpstr>Διαφάνεια 5</vt:lpstr>
      <vt:lpstr>Li Tao Zhang,1 Sung Won Lee,2 Kwangsung Park,3 Woo Sik Chung,4 Sae Woong Kim,5 Jae Seog Hyun,6 Doo Geon Moon,7 Sang-Kuk Yang,8 Ji Kan Ryu,9 Dae Yul Yang,10 Ki Hak Moon,11 Kweon Sik Min,12 and Jong Kwan Park1 Multicenter, prospective, comparative cohort study evaluating the efficacy and safety of alfuzosin 10 mg with regard to blood pressure in men with lower urinary tract symptoms suggestive of benign prostatic hyperplasia with or without antihypertensive medications . Clin Interv Aging. 2015; 10: 277–286.  </vt:lpstr>
      <vt:lpstr>. Osman NI1, Chapple CR, Tammela TL, Eisenhardt A, Oelke M. Open-label, 9-month extension study investigating the uro-selective alpha-blocker silodosin in men with LUTS associated with BPH. World J Urol. 2015 May;33(5):697-706.  </vt:lpstr>
      <vt:lpstr>Osman NI1, Chapple CR, Tammela TL, Eisenhardt A, Oelke M. Open-label, 9-month extension study investigating the uro-selective alpha-blocker silodosin in men with LUTS associated with BPH. World J Urol. 2015 May;33(5):697-706.</vt:lpstr>
      <vt:lpstr>Osman NI1, Chapple CR, Tammela TL, Eisenhardt A, Oelke M. Open-label, 9-month extension study investigating the uro-selective alpha-blocker silodosin in men with LUTS associated with BPH. World J Urol. 2015 May;33(5):697-706.</vt:lpstr>
      <vt:lpstr>Salinas J1, Ural G1. Clinical and urodynamic results of alpha-blocker drug treatment in patients with lower urinary tract symptoms and benign prostatic hyperplasia.  Arch Esp Urol. 2015 Mar;68(2):161-171 </vt:lpstr>
      <vt:lpstr>Drake MJ1, Chapple C2, Sokol R3, Oelke M4, Traudtner K5, Klaver M5, Drogendijk T5, Van Kerrebroeck P6; NEPTUNE Study Group Long-term safety and efficacy of single-tablet combinations of solifenacin and tamsulosin oral controlled absorption system in men with storage and voiding lower urinary tract symptoms: results from the NEPTUNE Study and NEPTUNE II open-label extension.  Eur Urol. 2015 Feb;67(2):262-70. </vt:lpstr>
      <vt:lpstr>Drake MJ1, Chapple C2, Sokol R3, Oelke M4, Traudtner K5, Klaver M5, Drogendijk T5, Van Kerrebroeck P6; NEPTUNE Study Group Long-term safety and efficacy of single-tablet combinations of solifenacin and tamsulosin oral controlled absorption system in men with storage and voiding lower urinary tract symptoms: results from the NEPTUNE Study and NEPTUNE II open-label extension.  Eur Urol. 2015 Feb;67(2):262-70.</vt:lpstr>
      <vt:lpstr>Drake MJ1, Chapple C2, Sokol R3, Oelke M4, Traudtner K5, Klaver M5, Drogendijk T5, Van Kerrebroeck P6; NEPTUNE Study Group Long-term safety and efficacy of single-tablet combinations of solifenacin and tamsulosin oral controlled absorption system in men with storage and voiding lower urinary tract symptoms: results from the NEPTUNE Study and NEPTUNE II open-label extension.  Eur Urol. 2015 Feb;67(2):262-70.</vt:lpstr>
      <vt:lpstr>AΛΛΑ</vt:lpstr>
      <vt:lpstr>Αναστολείς της 5α αναγωγάσης</vt:lpstr>
      <vt:lpstr>Roehrborn CG1, Oyarzabal Perez I, Roos EP, Calomfirescu N, Brotherton B, Wang F, Palacios JM, Vasylyev A, Manyak MJ. Efficacy and safety of a fixed-dose combination of dutasteride and tamsulosin treatment (Duodart® ) compared with watchful waiting with initiation of tamsulosin therapy if symptoms do not improve, both provided with lifestyle advice, in the management of treatment-naïve men with moderately symptomatic benign prostatic hyperplasia: 2-year CONDUCT study results.  BJU Int. 2015 Jan 7 </vt:lpstr>
      <vt:lpstr>Roehrborn CG1, Oyarzabal Perez I, Roos EP, Calomfirescu N, Brotherton B, Wang F, Palacios JM, Vasylyev A, Manyak MJ. Efficacy and safety of a fixed-dose combination of dutasteride and tamsulosin treatment (Duodart® ) compared with watchful waiting with initiation of tamsulosin therapy if symptoms do not improve, both provided with lifestyle advice, in the management of treatment-naïve men with moderately symptomatic benign prostatic hyperplasia: 2-year CONDUCT study results.  BJU Int. 2015 Jan 7</vt:lpstr>
      <vt:lpstr>Roehrborn CG1, Oyarzabal Perez I, Roos EP, Calomfirescu N, Brotherton B, Wang F, Palacios JM, Vasylyev A, Manyak MJ. Efficacy and safety of a fixed-dose combination of dutasteride and tamsulosin treatment (Duodart® ) compared with watchful waiting with initiation of tamsulosin therapy if symptoms do not improve, both provided with lifestyle advice, in the management of treatment-naïve men with moderately symptomatic benign prostatic hyperplasia: 2-year CONDUCT study results. BJU Int. 2015 Jan 7</vt:lpstr>
      <vt:lpstr>Συζήτηση</vt:lpstr>
      <vt:lpstr>Συνδυασμένη αγωγή  (Μέγεθος προστάτη ?)</vt:lpstr>
      <vt:lpstr>Fusco F1, Arcaniolo D, Creta M, Piccinocchi G, Arpino G, Laringe M, Piccinocchi R, Longo N, Verze P, Mangiapia F, Imperatore V, Mirone V. Demographic and comorbidity profile of patients with lower urinary tract symptoms suggestive of benign prostatic hyperplasia in a real-life clinical setting: Are 5-alpha-reductase inhibitor consumers different?  World J Urol. 2015 May;33(5):685-9. </vt:lpstr>
      <vt:lpstr>Fusco F1, Arcaniolo D, Creta M, Piccinocchi G, Arpino G, Laringe M, Piccinocchi R, Longo N, Verze P, Mangiapia F, Imperatore V, Mirone V. Demographic and comorbidity profile of patients with lower urinary tract symptoms suggestive of benign prostatic hyperplasia in a real-life clinical setting: Are 5-alpha-reductase inhibitor consumers different?  World J Urol. 2015 May;33(5):685-9.</vt:lpstr>
      <vt:lpstr> Roehrborn CG1, Casabé A, Glina S, Sorsaburu S, Henneges C, Viktrup  Treatment satisfaction and clinically meaningful symptom improvement in men with lower urinary tract symptoms and prostatic enlargement secondary to benign prostatic hyperplasia: Secondary results from a 6-month, randomized, double-blind study comparing finasteride plus tadalafil with finasteride plus placebo. Int. J. Urol. 2015 Mar 31. </vt:lpstr>
      <vt:lpstr>Roehrborn CG1, Casabé A, Glina S, Sorsaburu S, Henneges C, Viktrup  LTreatment satisfaction and clinically meaningful symptom improvement in men with lower urinary tract symptoms and prostatic enlargement secondary to benign prostatic hyperplasia: Secondary results from a 6-month, randomized, double-blind study comparing finasteride plus tadalafil with finasteride plus placebo. Int. J. Urol. 2015 Mar 31.</vt:lpstr>
      <vt:lpstr>Roehrborn CG1, Casabé A, Glina S, Sorsaburu S, Henneges C, Viktrup  Treatment satisfaction and clinically meaningful symptom improvement in men with lower urinary tract symptoms and prostatic enlargement secondary to benign prostatic hyperplasia: Secondary results from a 6-month, randomized, double-blind study comparing finasteride plus tadalafil with finasteride plus placebo. Int. J. Urol. 2015 Mar 31. </vt:lpstr>
      <vt:lpstr>Roehrborn CG1, Casabé A, Glina S, Sorsaburu S, Henneges C, Viktrup  Treatment satisfaction and clinically meaningful symptom improvement in men with lower urinary tract symptoms and prostatic enlargement secondary to benign prostatic hyperplasia: Secondary results from a 6-month, randomized, double-blind study comparing finasteride plus tadalafil with finasteride plus placebo. Int. J. Urol. 2015 Mar 31.</vt:lpstr>
      <vt:lpstr>Chapple CR1, Roehrborn CG2, McVary K3, Ilo D4, Henneges C5, Viktrup L6Effect of tadalafil on male lower urinary tract symptoms: an integrated analysis of storage and voiding international prostate symptom subscores from four randomised controlled trials. Eur Urol. 2015 Jan;67(1):114-22. </vt:lpstr>
      <vt:lpstr>Διαφάνεια 28</vt:lpstr>
      <vt:lpstr>Chapple CR1, Roehrborn CG2, McVary K3, Ilo D4, Henneges C5, Viktrup L6Effect of tadalafil on male lower urinary tract symptoms: an integrated analysis of storage and voiding international prostate symptom subscores from four randomised controlled trials. Eur Urol. 2015 Jan;67(1):114-22.</vt:lpstr>
      <vt:lpstr>  Abrams P, Kelleher C, Staskin D, Rechberger T, Kay R, Martina R, Newgreen D, Paireddy A, van Maanen R, Ridder A. Combination treatment with mirabegron and solifenacin in patients with overactive bladder: efficacy and safety results from a randomised, double-blind, dose-ranging, phase 2 study(Symphony). Eur Urol. 2015 Mar;67(3):577-88.</vt:lpstr>
      <vt:lpstr>Μέσος Όγκος Ούρησης</vt:lpstr>
      <vt:lpstr>Διαφάνεια 32</vt:lpstr>
      <vt:lpstr>Διαφάνεια 33</vt:lpstr>
      <vt:lpstr>Abrams P, Kelleher C, Staskin D, Rechberger T, Kay R, Martina R, Newgreen D, Paireddy A, van Maanen R, Ridder A. Combination treatment with mirabegron and solifenacin in patients with overactive bladder: efficacy and safety results from a randomised, double-blind, dose-ranging, phase 2 study(Symphony). Eur Urol. 2015 Mar;67(3):577-88.</vt:lpstr>
      <vt:lpstr>Abrams P, Kelleher C, Staskin D, Rechberger T, Kay R, Martina R, Newgreen D, Paireddy A, van Maanen R, Ridder A. Combination treatment with mirabegron and solifenacin in patients with overactive bladder: efficacy and safety results from a randomised, double-blind, dose-ranging, phase 2 study(Symphony). Eur Urol. 2015 Mar;67(3):577-88.</vt:lpstr>
      <vt:lpstr>Abrams P, Kelleher C, Staskin D, Rechberger T, Kay R, Martina R, Newgreen D, Paireddy A, van Maanen R, Ridder A. Combination treatment with mirabegron and solifenacin in patients with overactive bladder: efficacy and safety results from a randomised, double-blind, dose-ranging, phase 2 study(Symphony). Eur Urol. 2015 Mar;67(3):577-88.</vt:lpstr>
      <vt:lpstr>Μη ανταπόκριση των MALE-LUTS στην φαρμακευτική αγωγή ?</vt:lpstr>
      <vt:lpstr>Kuo TL1, Teo JS, Foo KT.  The role of intravesical prostatic protrusion (IPP) in the evaluation and treatment of bladder outlet obstruction (BOO).  Neurourol Urodyn. 2015 Mar 1. </vt:lpstr>
      <vt:lpstr>Διαφάνεια 39</vt:lpstr>
      <vt:lpstr>Πρώιμη χειρουργική αντιμετώπιση της πιθανολογούμενης αποφρακτικής ούρησης</vt:lpstr>
      <vt:lpstr>LUTS,  συσταλτότητα εξωστήρα και χειρουργική αντιμετώπιση.</vt:lpstr>
      <vt:lpstr>                                LUTS → BPE ? Συμπτώματα Κατώτερου Ουροποιητικού</vt:lpstr>
      <vt:lpstr>Yang YJ1, Koh JS2, Ko HJ3, Cho KJ2, Kim JC2, Lee SJ1, Pae CU4. The influence of depression, anxiety and somatization on the clinical symptoms and treatment response in patients with symptoms of lower urinary tract symptoms suggestive of benign prostatic hyperplasia.  J Korean Med Sci. 2014 Aug;29(8):1145-51. </vt:lpstr>
      <vt:lpstr>Breyer BN1, Kenfield SA2, Blaschko SD2, Erickson BA3. The association of lower urinary tract symptoms, depression and suicidal ideation: data from the 2005-2006 and 2007-2008 National Health and Nutrition Examination Survey.  J Urol. 2014 May;191(5):1333-9. </vt:lpstr>
      <vt:lpstr>Johnson TV1, Abbasi A, Ehrlich SS, Kleris RS, Owen-Smith A, Raison CL, Master VA.  IPSS quality of life question: a possible indicator of depression among patients with lower urinary tract symptoms.  Can J Urol. 2012 Feb;19(1):6100-4. </vt:lpstr>
      <vt:lpstr> K.V. Mytilekas, M.  Kalaitzi, Ι Sokolakis E. Ioannidis, A . Apostolidis   Prospective analysis of independent factors in males with  refractory to initial pharmaceutical treatment lower urinary tract symptoms. Focus on quality of life.  Hellenic Urology 2013, 25 :271-283  </vt:lpstr>
      <vt:lpstr>Μη ανταπόκριση των MALE-LUTS στην φαρμακευτική αγωγή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mytilekas</dc:creator>
  <cp:lastModifiedBy>mytilekas</cp:lastModifiedBy>
  <cp:revision>154</cp:revision>
  <dcterms:created xsi:type="dcterms:W3CDTF">2015-05-14T16:16:39Z</dcterms:created>
  <dcterms:modified xsi:type="dcterms:W3CDTF">2015-06-13T04:28:54Z</dcterms:modified>
</cp:coreProperties>
</file>