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51"/>
  </p:notesMasterIdLst>
  <p:sldIdLst>
    <p:sldId id="380" r:id="rId2"/>
    <p:sldId id="504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6" r:id="rId15"/>
    <p:sldId id="467" r:id="rId16"/>
    <p:sldId id="469" r:id="rId17"/>
    <p:sldId id="468" r:id="rId18"/>
    <p:sldId id="454" r:id="rId19"/>
    <p:sldId id="470" r:id="rId20"/>
    <p:sldId id="471" r:id="rId21"/>
    <p:sldId id="472" r:id="rId22"/>
    <p:sldId id="473" r:id="rId23"/>
    <p:sldId id="476" r:id="rId24"/>
    <p:sldId id="478" r:id="rId25"/>
    <p:sldId id="479" r:id="rId26"/>
    <p:sldId id="474" r:id="rId27"/>
    <p:sldId id="475" r:id="rId28"/>
    <p:sldId id="481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498" r:id="rId45"/>
    <p:sldId id="499" r:id="rId46"/>
    <p:sldId id="500" r:id="rId47"/>
    <p:sldId id="501" r:id="rId48"/>
    <p:sldId id="502" r:id="rId49"/>
    <p:sldId id="503" r:id="rId50"/>
  </p:sldIdLst>
  <p:sldSz cx="9144000" cy="6858000" type="screen4x3"/>
  <p:notesSz cx="6858000" cy="9144000"/>
  <p:embeddedFontLs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Corbel" pitchFamily="34" charset="0"/>
      <p:regular r:id="rId56"/>
      <p:bold r:id="rId57"/>
      <p:italic r:id="rId58"/>
      <p:boldItalic r:id="rId59"/>
    </p:embeddedFont>
    <p:embeddedFont>
      <p:font typeface="MS PGothic" pitchFamily="34" charset="-128"/>
      <p:regular r:id="rId60"/>
    </p:embeddedFont>
  </p:embeddedFont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8F1"/>
    <a:srgbClr val="062E88"/>
    <a:srgbClr val="C3EFF5"/>
    <a:srgbClr val="83E3E1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Στυλ με θέμα 2 - Έμφαση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13" autoAdjust="0"/>
    <p:restoredTop sz="94660"/>
  </p:normalViewPr>
  <p:slideViewPr>
    <p:cSldViewPr>
      <p:cViewPr>
        <p:scale>
          <a:sx n="60" d="100"/>
          <a:sy n="60" d="100"/>
        </p:scale>
        <p:origin x="-60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633180-4103-4A33-98AD-A910874079C6}" type="datetimeFigureOut">
              <a:rPr lang="el-GR"/>
              <a:pPr>
                <a:defRPr/>
              </a:pPr>
              <a:t>14/6/2015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3EC24C-0C3D-4E05-BC88-BF4B94B5B0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553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E29B-EF12-44CA-B157-8A699745D8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08C5-7653-4491-B701-06A5F7FD9A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6D64-1E61-4B90-ADD0-22D44ABA56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24AB-D822-4F38-9E39-6BDC74B80B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E463-3CF0-4D40-B41D-2B9AB4BDCD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9C63-5E76-49F3-9B12-BB313436C9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235F-BA0A-45F8-9C03-0ABDFFEB94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F227-614C-44CB-9883-52FAE03705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4C47-AB15-4D4B-A538-246700E96A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B4B9-415F-46D3-9A67-F16FB94E47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78665-7BDC-4DDC-A904-15EDEF832C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3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l-GR" sz="2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l-GR" sz="2400">
                  <a:solidFill>
                    <a:srgbClr val="000000"/>
                  </a:solidFill>
                  <a:latin typeface="Times New Roman" pitchFamily="18" charset="0"/>
                  <a:ea typeface="ＭＳ Ｐゴシック" pitchFamily="34" charset="-128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FEA1C2B-7CA0-4E70-9595-6A0FEA32B4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gr/url?url=http://medicine.nevada.edu/news/calendar/2015/savvy-searcher-series-pubmed-advanced-feb-24-noon&amp;rct=j&amp;frm=1&amp;q=&amp;esrc=s&amp;sa=U&amp;ei=3alhVeDjO4qmsAGdpYCgDw&amp;ved=0CB8Q9QEwBQ&amp;usg=AFQjCNFYcd4A-23Fvasmw7xkIOMw6JNbN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15370" cy="1928826"/>
          </a:xfrm>
        </p:spPr>
        <p:txBody>
          <a:bodyPr/>
          <a:lstStyle/>
          <a:p>
            <a:pPr algn="ctr">
              <a:defRPr/>
            </a:pPr>
            <a:r>
              <a:rPr lang="el-GR" sz="3200" b="1" dirty="0" smtClean="0">
                <a:latin typeface="+mn-lt"/>
              </a:rPr>
              <a:t>Οι σημαντικότερες δημοσιεύσεις πάνω στην αντιμετώπιση</a:t>
            </a:r>
            <a:br>
              <a:rPr lang="el-GR" sz="3200" b="1" dirty="0" smtClean="0">
                <a:latin typeface="+mn-lt"/>
              </a:rPr>
            </a:br>
            <a:r>
              <a:rPr lang="el-GR" sz="3200" b="1" dirty="0" smtClean="0">
                <a:latin typeface="+mn-lt"/>
              </a:rPr>
              <a:t>της </a:t>
            </a:r>
            <a:r>
              <a:rPr lang="el-GR" sz="3200" b="1" dirty="0" err="1" smtClean="0">
                <a:latin typeface="+mn-lt"/>
              </a:rPr>
              <a:t>ολιγοασθενοσπερμίας</a:t>
            </a:r>
            <a:r>
              <a:rPr lang="el-GR" sz="3200" b="1" dirty="0" smtClean="0">
                <a:latin typeface="+mn-lt"/>
              </a:rPr>
              <a:t> τον τελευταίο χρόνο</a:t>
            </a:r>
            <a:endParaRPr lang="el-GR" sz="32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00358" y="5891201"/>
            <a:ext cx="3500462" cy="503238"/>
          </a:xfrm>
          <a:prstGeom prst="rect">
            <a:avLst/>
          </a:prstGeom>
        </p:spPr>
        <p:txBody>
          <a:bodyPr lIns="82900" tIns="41450" rIns="82900" bIns="41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l-GR" altLang="el-GR" sz="2400" kern="0" dirty="0" smtClean="0"/>
              <a:t>Φώτης Δημητριάδης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500570"/>
            <a:ext cx="1000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000" r="7031"/>
          <a:stretch>
            <a:fillRect/>
          </a:stretch>
        </p:blipFill>
        <p:spPr bwMode="auto">
          <a:xfrm>
            <a:off x="0" y="0"/>
            <a:ext cx="1643041" cy="21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encrypted-tbn3.gstatic.com/images?q=tbn:ANd9GcTSeKFWJHwDDHxVBvkCXEdLnpz7Sjbl3Hj02M-fBpoAkWL5vq0QUi6EB2k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5572140"/>
            <a:ext cx="1714480" cy="1285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772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7245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791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9263" y="1990745"/>
            <a:ext cx="57054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734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5857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000233" y="2643182"/>
            <a:ext cx="5357849" cy="3416320"/>
          </a:xfrm>
          <a:prstGeom prst="rect">
            <a:avLst/>
          </a:prstGeom>
          <a:solidFill>
            <a:srgbClr val="A9E8F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Tamoxifen</a:t>
            </a:r>
            <a:r>
              <a:rPr lang="en-US" dirty="0" smtClean="0"/>
              <a:t> group showed significant improvement in sperm concentration, sperm morphology(P &lt; 0.01)</a:t>
            </a:r>
          </a:p>
          <a:p>
            <a:endParaRPr lang="en-US" dirty="0" smtClean="0"/>
          </a:p>
          <a:p>
            <a:r>
              <a:rPr lang="en-US" dirty="0" smtClean="0"/>
              <a:t>The L-</a:t>
            </a:r>
            <a:r>
              <a:rPr lang="en-US" dirty="0" err="1" smtClean="0"/>
              <a:t>carnitine</a:t>
            </a:r>
            <a:r>
              <a:rPr lang="en-US" dirty="0" smtClean="0"/>
              <a:t> group, significant improvements in sperm motility, sperm morphology (P &lt; 0.01)</a:t>
            </a:r>
          </a:p>
          <a:p>
            <a:endParaRPr lang="en-US" dirty="0" smtClean="0"/>
          </a:p>
          <a:p>
            <a:r>
              <a:rPr lang="en-US" dirty="0" smtClean="0"/>
              <a:t>The treatment combination group showed improvement in all semen parameters (P &lt; 0.01)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5753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sz="36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Calibri" pitchFamily="34" charset="0"/>
              </a:rPr>
              <a:t>Περιορισμοί</a:t>
            </a:r>
            <a:endParaRPr lang="en-US" sz="36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363" name="Θέση περιεχομένου 2"/>
          <p:cNvSpPr>
            <a:spLocks noGrp="1"/>
          </p:cNvSpPr>
          <p:nvPr>
            <p:ph idx="1"/>
          </p:nvPr>
        </p:nvSpPr>
        <p:spPr>
          <a:xfrm>
            <a:off x="285750" y="1612900"/>
            <a:ext cx="8572500" cy="4530725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Μικρό δείγμα ασθενών 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Δεν υπάρχει ομάδα ελέγχου</a:t>
            </a:r>
          </a:p>
          <a:p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Δεν υπάρχει αναφορά στο ποσοστό εγκυμοσύνης</a:t>
            </a:r>
            <a:endParaRPr lang="en-US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8427" t="5220" r="5882" b="14733"/>
          <a:stretch>
            <a:fillRect/>
          </a:stretch>
        </p:blipFill>
        <p:spPr bwMode="auto">
          <a:xfrm>
            <a:off x="1142976" y="71414"/>
            <a:ext cx="721523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57338" y="620713"/>
            <a:ext cx="7058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>
                <a:solidFill>
                  <a:srgbClr val="000000"/>
                </a:solidFill>
                <a:latin typeface="Corbel" pitchFamily="34" charset="0"/>
              </a:rPr>
              <a:t>Δήλωση Συμφερόντων</a:t>
            </a:r>
            <a:endParaRPr lang="el-GR" sz="240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9898" t="42197" r="50977" b="16602"/>
          <a:stretch>
            <a:fillRect/>
          </a:stretch>
        </p:blipFill>
        <p:spPr bwMode="auto">
          <a:xfrm>
            <a:off x="1042988" y="1557338"/>
            <a:ext cx="8023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285992"/>
            <a:ext cx="7772400" cy="4214842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Aim of The Work</a:t>
            </a:r>
          </a:p>
          <a:p>
            <a:pPr algn="ctr">
              <a:buNone/>
            </a:pPr>
            <a:endParaRPr lang="en-US" sz="2000" b="1" dirty="0" smtClean="0"/>
          </a:p>
          <a:p>
            <a:endParaRPr lang="el-GR" sz="2000" dirty="0" smtClean="0"/>
          </a:p>
          <a:p>
            <a:r>
              <a:rPr lang="en-US" sz="2000" dirty="0" smtClean="0"/>
              <a:t> </a:t>
            </a:r>
            <a:r>
              <a:rPr lang="el-GR" sz="2000" dirty="0" smtClean="0"/>
              <a:t>Τ</a:t>
            </a:r>
            <a:r>
              <a:rPr lang="en-US" sz="2000" dirty="0" smtClean="0"/>
              <a:t>o evaluate any possible effect of a combination of L-C and PX on sperm characteristics</a:t>
            </a:r>
            <a:endParaRPr lang="el-GR" sz="2000" dirty="0" smtClean="0"/>
          </a:p>
          <a:p>
            <a:endParaRPr lang="el-GR" sz="2000" dirty="0" smtClean="0"/>
          </a:p>
          <a:p>
            <a:r>
              <a:rPr lang="el-GR" sz="2000" dirty="0" smtClean="0"/>
              <a:t>Το </a:t>
            </a:r>
            <a:r>
              <a:rPr lang="en-US" sz="2000" dirty="0" smtClean="0"/>
              <a:t>improve the type of assisted reproductive techniques in patients with unexplained OAT. 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3571876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Patients &amp; Methods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2857488" y="4214818"/>
            <a:ext cx="300039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212 pts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142844" y="4786322"/>
            <a:ext cx="2000264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I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PX400mg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+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L-C500mg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Twice daily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2285984" y="4786322"/>
            <a:ext cx="2000264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II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>
                <a:latin typeface="+mn-lt"/>
                <a:cs typeface="+mn-cs"/>
              </a:rPr>
              <a:t>PX</a:t>
            </a:r>
            <a:r>
              <a:rPr lang="en-US" sz="2000" b="1" kern="0" dirty="0" smtClean="0"/>
              <a:t>400mg</a:t>
            </a:r>
            <a:endParaRPr lang="en-US" sz="2000" b="1" kern="0" dirty="0" smtClean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>
                <a:latin typeface="+mn-lt"/>
                <a:cs typeface="+mn-cs"/>
              </a:rPr>
              <a:t>+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>
                <a:latin typeface="+mn-lt"/>
                <a:cs typeface="+mn-cs"/>
              </a:rPr>
              <a:t>placebo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/>
              <a:t>Twice daily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 bwMode="auto">
          <a:xfrm>
            <a:off x="4429124" y="4786322"/>
            <a:ext cx="2000264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III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>
                <a:latin typeface="+mn-lt"/>
                <a:cs typeface="+mn-cs"/>
              </a:rPr>
              <a:t>L-C</a:t>
            </a:r>
            <a:r>
              <a:rPr lang="en-US" sz="2000" b="1" kern="0" dirty="0" smtClean="0"/>
              <a:t>500mg</a:t>
            </a:r>
            <a:endParaRPr lang="en-US" sz="2000" b="1" kern="0" dirty="0" smtClean="0">
              <a:latin typeface="+mn-lt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+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placebo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/>
              <a:t>Twice daily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6572264" y="4786322"/>
            <a:ext cx="2000264" cy="1857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V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2 placebos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endParaRPr lang="en-US" sz="2000" b="1" kern="0" dirty="0" smtClean="0"/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endParaRPr lang="en-US" sz="2000" b="1" kern="0" dirty="0" smtClean="0"/>
          </a:p>
          <a:p>
            <a:pPr marL="342900" indent="-342900" algn="ctr" eaLnBrk="0" hangingPunct="0">
              <a:spcBef>
                <a:spcPct val="20000"/>
              </a:spcBef>
              <a:buClr>
                <a:schemeClr val="folHlink"/>
              </a:buClr>
              <a:buSzPct val="90000"/>
            </a:pPr>
            <a:r>
              <a:rPr lang="en-US" sz="2000" b="1" kern="0" dirty="0" smtClean="0"/>
              <a:t>Twice daily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 bwMode="auto">
          <a:xfrm>
            <a:off x="2786050" y="2071678"/>
            <a:ext cx="3000396" cy="42862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Design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928662" y="2643182"/>
            <a:ext cx="6643734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double-blind, placebo-controlled, randomized clinical trial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571744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Patients &amp; Methods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642910" y="3286124"/>
            <a:ext cx="7858180" cy="300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Medical assessment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Genital U/S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Two semen samples (before and after intervention; WHO 2010)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Evaluation of ASA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Hormonal evaluation (FSH, LH, T, E2, PRL)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571744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Patients &amp; Methods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1928794" y="3643314"/>
            <a:ext cx="5000660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 smtClean="0"/>
          </a:p>
          <a:p>
            <a:r>
              <a:rPr lang="en-US" sz="2000" dirty="0" smtClean="0"/>
              <a:t>Comparison of pre and post intervention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sperm parameters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ART procedures between groups  (IUI, IVF, ICSI)</a:t>
            </a:r>
          </a:p>
          <a:p>
            <a:pPr>
              <a:buFont typeface="Arial" pitchFamily="34" charset="0"/>
              <a:buChar char="•"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285992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Results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57496"/>
            <a:ext cx="9143999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Έλλειψη"/>
          <p:cNvSpPr/>
          <p:nvPr/>
        </p:nvSpPr>
        <p:spPr>
          <a:xfrm>
            <a:off x="2428860" y="5572140"/>
            <a:ext cx="571504" cy="214314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428860" y="5786454"/>
            <a:ext cx="571504" cy="214314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214810" y="5786454"/>
            <a:ext cx="571504" cy="214314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000760" y="5572140"/>
            <a:ext cx="571504" cy="214314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071802" y="3357562"/>
            <a:ext cx="571504" cy="285752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5286380" y="3357562"/>
            <a:ext cx="571504" cy="285752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7429520" y="3357562"/>
            <a:ext cx="785818" cy="214314"/>
          </a:xfrm>
          <a:prstGeom prst="ellipse">
            <a:avLst/>
          </a:prstGeom>
          <a:solidFill>
            <a:srgbClr val="92D05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285992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Results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92" y="2776182"/>
            <a:ext cx="8872564" cy="386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571744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Results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1214414" y="3214686"/>
            <a:ext cx="6429420" cy="32146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PX and L-C alone have only improved sperm motility</a:t>
            </a:r>
          </a:p>
          <a:p>
            <a:pPr>
              <a:buFont typeface="Arial" pitchFamily="34" charset="0"/>
              <a:buChar char="•"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Their combined use improved 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All sperm parameters, especially the sperm count</a:t>
            </a:r>
          </a:p>
          <a:p>
            <a:pPr lvl="1">
              <a:buFont typeface="Arial" pitchFamily="34" charset="0"/>
              <a:buChar char="•"/>
            </a:pPr>
            <a:endParaRPr lang="el-GR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ART procedure selection (p&lt;0.01)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488" y="2571744"/>
            <a:ext cx="3000396" cy="428628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Conclusion</a:t>
            </a:r>
            <a:endParaRPr lang="el-GR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6202"/>
            <a:ext cx="6657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714348" y="3714752"/>
            <a:ext cx="7572428" cy="1571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 smtClean="0"/>
          </a:p>
          <a:p>
            <a:r>
              <a:rPr lang="en-US" sz="2000" b="1" dirty="0" smtClean="0"/>
              <a:t>Combination use of PX and L-C </a:t>
            </a:r>
            <a:r>
              <a:rPr lang="en-US" sz="2000" dirty="0" smtClean="0"/>
              <a:t>is useful in improving of sperm parameters in IOAT patients and also, improve ART procedures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4313"/>
            <a:ext cx="7200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285992"/>
            <a:ext cx="7772400" cy="4214842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Aim of The Work</a:t>
            </a:r>
          </a:p>
          <a:p>
            <a:pPr algn="ctr">
              <a:buNone/>
            </a:pPr>
            <a:endParaRPr lang="en-US" sz="2000" b="1" dirty="0" smtClean="0"/>
          </a:p>
          <a:p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l-GR" sz="2000" dirty="0" smtClean="0"/>
              <a:t>Τ</a:t>
            </a:r>
            <a:r>
              <a:rPr lang="en-US" sz="2000" dirty="0" smtClean="0"/>
              <a:t>o review the literature on clinical trials in the period from year 2000 to year 2013 studying the effects of various types of antioxidant supplements in </a:t>
            </a:r>
            <a:r>
              <a:rPr lang="en-US" sz="2000" dirty="0" err="1" smtClean="0"/>
              <a:t>subfertile</a:t>
            </a:r>
            <a:r>
              <a:rPr lang="en-US" sz="2000" dirty="0" smtClean="0"/>
              <a:t> males with idiopathic OAT on :</a:t>
            </a:r>
          </a:p>
          <a:p>
            <a:pPr lvl="1"/>
            <a:r>
              <a:rPr lang="en-US" sz="1800" dirty="0" smtClean="0"/>
              <a:t>basic and other sperm parameters</a:t>
            </a:r>
          </a:p>
          <a:p>
            <a:pPr lvl="1"/>
            <a:r>
              <a:rPr lang="en-US" sz="1800" dirty="0" smtClean="0"/>
              <a:t>pregnancy rate. </a:t>
            </a:r>
            <a:endParaRPr lang="el-G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60" y="214303"/>
            <a:ext cx="6115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C:\Documents and Settings\user\Επιφάνεια εργασίας\Αγριά 2015\03 Νεότερες Δημοσιεύσεις\df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953" t="7568" r="11657" b="43868"/>
          <a:stretch>
            <a:fillRect/>
          </a:stretch>
        </p:blipFill>
        <p:spPr bwMode="auto">
          <a:xfrm>
            <a:off x="1000100" y="0"/>
            <a:ext cx="7072362" cy="680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214554"/>
            <a:ext cx="8501122" cy="4357718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Materials &amp; Methods</a:t>
            </a:r>
          </a:p>
          <a:p>
            <a:endParaRPr lang="el-GR" sz="2000" dirty="0" smtClean="0"/>
          </a:p>
          <a:p>
            <a:r>
              <a:rPr lang="en-US" sz="2000" dirty="0" err="1" smtClean="0"/>
              <a:t>PubMed</a:t>
            </a:r>
            <a:r>
              <a:rPr lang="en-US" sz="2000" dirty="0" smtClean="0"/>
              <a:t> searched (keywords, “</a:t>
            </a:r>
            <a:r>
              <a:rPr lang="en-US" sz="2000" b="1" dirty="0" smtClean="0"/>
              <a:t>male infertility</a:t>
            </a:r>
            <a:r>
              <a:rPr lang="en-US" sz="2000" dirty="0" smtClean="0"/>
              <a:t>” and “</a:t>
            </a:r>
            <a:r>
              <a:rPr lang="en-US" sz="2000" b="1" dirty="0" smtClean="0"/>
              <a:t>antioxidants</a:t>
            </a:r>
            <a:r>
              <a:rPr lang="en-US" sz="2000" dirty="0" smtClean="0"/>
              <a:t>”)</a:t>
            </a:r>
          </a:p>
          <a:p>
            <a:endParaRPr lang="en-US" sz="2000" dirty="0" smtClean="0"/>
          </a:p>
          <a:p>
            <a:r>
              <a:rPr lang="en-US" sz="2000" b="1" dirty="0" smtClean="0"/>
              <a:t>Reviews</a:t>
            </a:r>
            <a:r>
              <a:rPr lang="en-US" sz="2000" dirty="0" smtClean="0"/>
              <a:t>, </a:t>
            </a:r>
            <a:r>
              <a:rPr lang="en-US" sz="2000" b="1" dirty="0" smtClean="0"/>
              <a:t>controlled</a:t>
            </a:r>
            <a:r>
              <a:rPr lang="en-US" sz="2000" dirty="0" smtClean="0"/>
              <a:t> and </a:t>
            </a:r>
            <a:r>
              <a:rPr lang="en-US" sz="2000" b="1" dirty="0" smtClean="0"/>
              <a:t>randomized controlled</a:t>
            </a:r>
            <a:r>
              <a:rPr lang="en-US" sz="2000" dirty="0" smtClean="0"/>
              <a:t> clinical studies. </a:t>
            </a:r>
          </a:p>
          <a:p>
            <a:endParaRPr lang="en-US" sz="2000" dirty="0" smtClean="0"/>
          </a:p>
          <a:p>
            <a:r>
              <a:rPr lang="en-US" sz="2000" dirty="0" smtClean="0"/>
              <a:t>Period between </a:t>
            </a:r>
            <a:r>
              <a:rPr lang="en-US" sz="2000" b="1" dirty="0" smtClean="0"/>
              <a:t>1st January 2000 </a:t>
            </a:r>
            <a:r>
              <a:rPr lang="en-US" sz="2000" dirty="0" smtClean="0"/>
              <a:t>and </a:t>
            </a:r>
            <a:r>
              <a:rPr lang="en-US" sz="2000" b="1" dirty="0" smtClean="0"/>
              <a:t>31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December 2013</a:t>
            </a:r>
          </a:p>
          <a:p>
            <a:endParaRPr lang="en-US" sz="2000" dirty="0" smtClean="0"/>
          </a:p>
          <a:p>
            <a:r>
              <a:rPr lang="en-US" sz="2000" b="1" dirty="0" smtClean="0"/>
              <a:t>32</a:t>
            </a:r>
            <a:r>
              <a:rPr lang="en-US" sz="2000" dirty="0" smtClean="0"/>
              <a:t> primary studies</a:t>
            </a:r>
          </a:p>
          <a:p>
            <a:endParaRPr lang="en-US" sz="2000" dirty="0" smtClean="0"/>
          </a:p>
          <a:p>
            <a:r>
              <a:rPr lang="en-US" sz="2000" dirty="0" smtClean="0"/>
              <a:t>They looked up for </a:t>
            </a:r>
            <a:r>
              <a:rPr lang="en-US" sz="2000" b="1" dirty="0" smtClean="0"/>
              <a:t>statistical significance </a:t>
            </a:r>
            <a:r>
              <a:rPr lang="en-US" sz="2000" dirty="0" smtClean="0"/>
              <a:t>of changes in </a:t>
            </a:r>
            <a:r>
              <a:rPr lang="en-US" sz="2000" b="1" dirty="0" smtClean="0"/>
              <a:t>basic sperm parameters</a:t>
            </a:r>
            <a:r>
              <a:rPr lang="en-US" sz="2000" dirty="0" smtClean="0"/>
              <a:t> and </a:t>
            </a:r>
            <a:r>
              <a:rPr lang="en-US" sz="2000" b="1" dirty="0" smtClean="0"/>
              <a:t>pregnancy rates</a:t>
            </a:r>
            <a:endParaRPr lang="el-GR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60" y="214303"/>
            <a:ext cx="6115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406" y="2285992"/>
            <a:ext cx="8929718" cy="4214842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Conclusions/ Limitations</a:t>
            </a:r>
          </a:p>
          <a:p>
            <a:pPr algn="ctr">
              <a:buNone/>
            </a:pPr>
            <a:endParaRPr lang="en-US" sz="2000" b="1" dirty="0" smtClean="0"/>
          </a:p>
          <a:p>
            <a:r>
              <a:rPr lang="en-US" sz="2000" dirty="0" smtClean="0"/>
              <a:t>The majority of studies confirmed </a:t>
            </a:r>
            <a:r>
              <a:rPr lang="en-US" sz="2000" b="1" dirty="0" smtClean="0"/>
              <a:t>beneficial effect </a:t>
            </a:r>
            <a:r>
              <a:rPr lang="en-US" sz="2000" dirty="0" smtClean="0"/>
              <a:t>of antioxidants on at least one of the semen parameters mainly on </a:t>
            </a:r>
            <a:r>
              <a:rPr lang="en-US" sz="2000" b="1" dirty="0" smtClean="0"/>
              <a:t>sperm motility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Antioxidants play an important role in </a:t>
            </a:r>
            <a:r>
              <a:rPr lang="en-US" sz="2000" b="1" dirty="0" smtClean="0"/>
              <a:t>protecting semen from ROS</a:t>
            </a:r>
            <a:r>
              <a:rPr lang="en-US" sz="2000" dirty="0" smtClean="0"/>
              <a:t> and can </a:t>
            </a:r>
            <a:r>
              <a:rPr lang="en-US" sz="2000" b="1" dirty="0" smtClean="0"/>
              <a:t>improve basic sperm parameters </a:t>
            </a:r>
            <a:r>
              <a:rPr lang="en-US" sz="2000" dirty="0" smtClean="0"/>
              <a:t>in case of idiopathic OAT</a:t>
            </a:r>
          </a:p>
          <a:p>
            <a:endParaRPr lang="en-US" sz="2000" dirty="0" smtClean="0"/>
          </a:p>
          <a:p>
            <a:r>
              <a:rPr lang="en-US" sz="2000" dirty="0" smtClean="0"/>
              <a:t>In many of these trials combinations of more antioxidants were assessed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optimal dosages </a:t>
            </a:r>
            <a:r>
              <a:rPr lang="en-US" sz="2000" dirty="0" smtClean="0"/>
              <a:t>of one or more antioxidants were </a:t>
            </a:r>
            <a:r>
              <a:rPr lang="en-US" sz="2000" b="1" dirty="0" smtClean="0"/>
              <a:t>not defined</a:t>
            </a:r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660" y="214303"/>
            <a:ext cx="6115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71588"/>
            <a:ext cx="716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705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143248"/>
            <a:ext cx="8429684" cy="3357586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Aim of The Work</a:t>
            </a:r>
          </a:p>
          <a:p>
            <a:pPr algn="ctr">
              <a:buNone/>
            </a:pPr>
            <a:endParaRPr lang="en-US" sz="2000" b="1" dirty="0" smtClean="0"/>
          </a:p>
          <a:p>
            <a:r>
              <a:rPr lang="en-US" sz="2000" dirty="0" smtClean="0"/>
              <a:t>To review the effects of nutritional supplements as medical treatment for idiopathic male infertility.</a:t>
            </a:r>
            <a:endParaRPr lang="el-GR" sz="1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53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24"/>
            <a:ext cx="2771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500306"/>
            <a:ext cx="8429684" cy="4143404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Materials &amp; Methods</a:t>
            </a:r>
          </a:p>
          <a:p>
            <a:pPr>
              <a:buNone/>
            </a:pPr>
            <a:r>
              <a:rPr lang="en-US" sz="2000" dirty="0" smtClean="0"/>
              <a:t>	A Pub Med and Medline review of the published studies utilizing nutritional supplements for the treatment of male infertility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	Were reviewed clinical trials on:</a:t>
            </a:r>
          </a:p>
          <a:p>
            <a:pPr lvl="1"/>
            <a:r>
              <a:rPr lang="en-US" sz="1600" dirty="0" smtClean="0"/>
              <a:t> Vitamin E, A, C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Arginine</a:t>
            </a:r>
            <a:endParaRPr lang="en-US" sz="1600" dirty="0" smtClean="0"/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Carnitine</a:t>
            </a:r>
            <a:endParaRPr lang="en-US" sz="1600" dirty="0" smtClean="0"/>
          </a:p>
          <a:p>
            <a:pPr lvl="1"/>
            <a:r>
              <a:rPr lang="en-US" sz="1600" dirty="0" smtClean="0"/>
              <a:t> N-Acetyl-</a:t>
            </a:r>
            <a:r>
              <a:rPr lang="en-US" sz="1600" dirty="0" err="1" smtClean="0"/>
              <a:t>Carnitine</a:t>
            </a:r>
            <a:endParaRPr lang="en-US" sz="1600" dirty="0" smtClean="0"/>
          </a:p>
          <a:p>
            <a:pPr lvl="1"/>
            <a:r>
              <a:rPr lang="en-US" sz="1600" dirty="0" smtClean="0"/>
              <a:t> Glutathione</a:t>
            </a:r>
          </a:p>
          <a:p>
            <a:pPr lvl="1"/>
            <a:r>
              <a:rPr lang="en-US" sz="1600" dirty="0" smtClean="0"/>
              <a:t> Coenzyme Q10</a:t>
            </a:r>
          </a:p>
          <a:p>
            <a:pPr lvl="1"/>
            <a:r>
              <a:rPr lang="en-US" sz="1600" dirty="0" smtClean="0"/>
              <a:t> Selenium</a:t>
            </a:r>
          </a:p>
          <a:p>
            <a:pPr lvl="1"/>
            <a:r>
              <a:rPr lang="en-US" sz="1600" dirty="0" smtClean="0"/>
              <a:t> Zinc</a:t>
            </a:r>
            <a:endParaRPr lang="el-GR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24"/>
            <a:ext cx="6153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24"/>
            <a:ext cx="2771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76" y="2500306"/>
            <a:ext cx="8929718" cy="4143404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Results and conclusions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Wide variability</a:t>
            </a:r>
            <a:r>
              <a:rPr lang="en-US" sz="2000" dirty="0" smtClean="0"/>
              <a:t> in </a:t>
            </a:r>
            <a:r>
              <a:rPr lang="en-US" sz="2000" b="1" dirty="0" smtClean="0"/>
              <a:t>selected population</a:t>
            </a:r>
            <a:r>
              <a:rPr lang="en-US" sz="2000" dirty="0" smtClean="0"/>
              <a:t>, </a:t>
            </a:r>
            <a:r>
              <a:rPr lang="en-US" sz="2000" b="1" dirty="0" smtClean="0"/>
              <a:t>dose regimen </a:t>
            </a:r>
            <a:r>
              <a:rPr lang="en-US" sz="2000" dirty="0" smtClean="0"/>
              <a:t>and </a:t>
            </a:r>
            <a:r>
              <a:rPr lang="en-US" sz="2000" b="1" dirty="0" smtClean="0"/>
              <a:t>final outcomes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Nutritional supplements both </a:t>
            </a:r>
            <a:r>
              <a:rPr lang="en-US" sz="2000" b="1" dirty="0" smtClean="0"/>
              <a:t>alone</a:t>
            </a:r>
            <a:r>
              <a:rPr lang="en-US" sz="2000" dirty="0" smtClean="0"/>
              <a:t> and in </a:t>
            </a:r>
            <a:r>
              <a:rPr lang="en-US" sz="2000" b="1" dirty="0" smtClean="0"/>
              <a:t>combination</a:t>
            </a:r>
            <a:r>
              <a:rPr lang="en-US" sz="2000" dirty="0" smtClean="0"/>
              <a:t> seem to be </a:t>
            </a:r>
            <a:r>
              <a:rPr lang="en-US" sz="2000" b="1" dirty="0" smtClean="0"/>
              <a:t>able to improve semen parameters and pregnancy rate </a:t>
            </a:r>
            <a:r>
              <a:rPr lang="en-US" sz="2000" dirty="0" smtClean="0"/>
              <a:t>in infertile men.</a:t>
            </a:r>
          </a:p>
          <a:p>
            <a:endParaRPr lang="en-US" sz="2000" dirty="0" smtClean="0"/>
          </a:p>
          <a:p>
            <a:r>
              <a:rPr lang="en-US" sz="2000" dirty="0" smtClean="0"/>
              <a:t>This improvement, however, is </a:t>
            </a:r>
            <a:r>
              <a:rPr lang="en-US" sz="2000" b="1" dirty="0" smtClean="0"/>
              <a:t>not consistent </a:t>
            </a:r>
            <a:r>
              <a:rPr lang="en-US" sz="2000" dirty="0" smtClean="0"/>
              <a:t>and there is a </a:t>
            </a:r>
            <a:r>
              <a:rPr lang="en-US" sz="2000" b="1" dirty="0" smtClean="0"/>
              <a:t>wide variation in the treatment regimens</a:t>
            </a:r>
            <a:r>
              <a:rPr lang="en-US" sz="2000" dirty="0" smtClean="0"/>
              <a:t> used.</a:t>
            </a:r>
          </a:p>
          <a:p>
            <a:endParaRPr lang="en-US" sz="2000" dirty="0" smtClean="0"/>
          </a:p>
          <a:p>
            <a:r>
              <a:rPr lang="en-US" sz="2000" dirty="0" smtClean="0"/>
              <a:t>Well designed and adequately powered RCTs are needed</a:t>
            </a:r>
            <a:endParaRPr lang="el-GR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53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24"/>
            <a:ext cx="2771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3071810"/>
            <a:ext cx="8643998" cy="2286016"/>
          </a:xfrm>
        </p:spPr>
        <p:txBody>
          <a:bodyPr/>
          <a:lstStyle/>
          <a:p>
            <a:pPr algn="ctr">
              <a:buNone/>
            </a:pPr>
            <a:r>
              <a:rPr lang="el-GR" sz="2000" b="1" dirty="0" smtClean="0"/>
              <a:t>Περιορισμοί</a:t>
            </a:r>
            <a:endParaRPr lang="en-US" sz="2000" b="1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l-GR" sz="2000" dirty="0" smtClean="0"/>
              <a:t>Δεν αναφέρεται η στατιστική μέθοδος ανάλυσης</a:t>
            </a:r>
          </a:p>
          <a:p>
            <a:endParaRPr lang="el-GR" sz="2000" dirty="0" smtClean="0"/>
          </a:p>
          <a:p>
            <a:r>
              <a:rPr lang="el-GR" sz="2000" dirty="0" smtClean="0"/>
              <a:t>Δεν υπάρχουν γραφήματα ή πίνακες συσχέτισης</a:t>
            </a:r>
          </a:p>
          <a:p>
            <a:endParaRPr lang="el-GR" sz="20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1531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24"/>
            <a:ext cx="2771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000660" cy="685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1063631"/>
            <a:ext cx="7772400" cy="650857"/>
          </a:xfrm>
        </p:spPr>
        <p:txBody>
          <a:bodyPr/>
          <a:lstStyle/>
          <a:p>
            <a:pPr algn="ctr"/>
            <a:r>
              <a:rPr lang="en-US" dirty="0" smtClean="0"/>
              <a:t>Patients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755795"/>
            <a:ext cx="8501122" cy="4530725"/>
          </a:xfrm>
        </p:spPr>
        <p:txBody>
          <a:bodyPr/>
          <a:lstStyle/>
          <a:p>
            <a:r>
              <a:rPr lang="en-US" sz="2000" dirty="0" smtClean="0"/>
              <a:t>A total of 3,478 mother-child pairs were sampled</a:t>
            </a:r>
          </a:p>
          <a:p>
            <a:endParaRPr lang="en-US" sz="2000" dirty="0" smtClean="0"/>
          </a:p>
          <a:p>
            <a:r>
              <a:rPr lang="en-US" sz="2000" b="1" dirty="0" smtClean="0"/>
              <a:t>1,773</a:t>
            </a:r>
            <a:r>
              <a:rPr lang="en-US" sz="2000" dirty="0" smtClean="0"/>
              <a:t> completed the outcome</a:t>
            </a:r>
          </a:p>
          <a:p>
            <a:endParaRPr lang="en-US" sz="2000" dirty="0" smtClean="0"/>
          </a:p>
          <a:p>
            <a:r>
              <a:rPr lang="en-US" sz="2000" b="1" dirty="0" smtClean="0"/>
              <a:t>69</a:t>
            </a:r>
            <a:r>
              <a:rPr lang="en-US" sz="2000" dirty="0" smtClean="0"/>
              <a:t> children were born after fertility treatment</a:t>
            </a:r>
          </a:p>
          <a:p>
            <a:endParaRPr lang="en-US" sz="2000" dirty="0" smtClean="0"/>
          </a:p>
          <a:p>
            <a:r>
              <a:rPr lang="en-US" sz="2000" b="1" dirty="0" smtClean="0"/>
              <a:t>132 </a:t>
            </a:r>
            <a:r>
              <a:rPr lang="en-US" sz="2000" dirty="0" smtClean="0"/>
              <a:t>were born to subfertile parents conceiving spontaneously but after a time to pregnancy of more than 12 months. </a:t>
            </a:r>
          </a:p>
          <a:p>
            <a:endParaRPr lang="en-US" sz="2000" dirty="0" smtClean="0"/>
          </a:p>
          <a:p>
            <a:r>
              <a:rPr lang="en-US" sz="2000" b="1" dirty="0" smtClean="0"/>
              <a:t>1,572</a:t>
            </a:r>
            <a:r>
              <a:rPr lang="en-US" sz="2000" dirty="0" smtClean="0"/>
              <a:t> children were born to parents conceiving spontaneously within 12 months</a:t>
            </a:r>
          </a:p>
          <a:p>
            <a:endParaRPr lang="en-US" sz="2000" dirty="0" smtClean="0"/>
          </a:p>
          <a:p>
            <a:r>
              <a:rPr lang="en-US" sz="2000" dirty="0" smtClean="0"/>
              <a:t>At the age of 5, the children participated in a follow-up including anthropometric measurements.</a:t>
            </a:r>
            <a:endParaRPr lang="el-G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84376"/>
          <a:stretch>
            <a:fillRect/>
          </a:stretch>
        </p:blipFill>
        <p:spPr bwMode="auto">
          <a:xfrm>
            <a:off x="2000232" y="0"/>
            <a:ext cx="50006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35027"/>
            <a:ext cx="7772400" cy="114300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957414"/>
            <a:ext cx="7772400" cy="4530725"/>
          </a:xfrm>
        </p:spPr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0"/>
            <a:ext cx="908975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2071702"/>
            <a:ext cx="9144000" cy="28575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-32" y="4357718"/>
            <a:ext cx="9144000" cy="28575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84376"/>
          <a:stretch>
            <a:fillRect/>
          </a:stretch>
        </p:blipFill>
        <p:spPr bwMode="auto">
          <a:xfrm>
            <a:off x="1785918" y="0"/>
            <a:ext cx="50006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428868"/>
            <a:ext cx="7772400" cy="4071966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/>
              <a:t>Aim of The Work</a:t>
            </a:r>
          </a:p>
          <a:p>
            <a:pPr algn="ctr">
              <a:buNone/>
            </a:pPr>
            <a:endParaRPr lang="en-US" sz="2000" b="1" dirty="0" smtClean="0"/>
          </a:p>
          <a:p>
            <a:r>
              <a:rPr lang="en-US" sz="2000" b="1" dirty="0" smtClean="0"/>
              <a:t>To</a:t>
            </a:r>
            <a:r>
              <a:rPr lang="el-GR" sz="2000" b="1" dirty="0" smtClean="0"/>
              <a:t> </a:t>
            </a:r>
            <a:r>
              <a:rPr lang="en-US" sz="2000" b="1" dirty="0" smtClean="0"/>
              <a:t>measure</a:t>
            </a:r>
            <a:r>
              <a:rPr lang="el-GR" sz="2000" b="1" dirty="0" smtClean="0"/>
              <a:t> </a:t>
            </a:r>
            <a:r>
              <a:rPr lang="en-US" sz="2000" b="1" dirty="0" smtClean="0"/>
              <a:t>ROS</a:t>
            </a:r>
            <a:r>
              <a:rPr lang="el-GR" sz="2000" b="1" dirty="0" smtClean="0"/>
              <a:t> </a:t>
            </a:r>
            <a:r>
              <a:rPr lang="en-US" sz="2000" b="1" dirty="0" smtClean="0"/>
              <a:t>levels</a:t>
            </a:r>
            <a:r>
              <a:rPr lang="el-GR" sz="2000" b="1" dirty="0" smtClean="0"/>
              <a:t> </a:t>
            </a:r>
            <a:r>
              <a:rPr lang="en-US" sz="2000" dirty="0" smtClean="0"/>
              <a:t>in</a:t>
            </a:r>
            <a:r>
              <a:rPr lang="el-GR" sz="2000" dirty="0" smtClean="0"/>
              <a:t> </a:t>
            </a:r>
            <a:r>
              <a:rPr lang="en-US" sz="2000" dirty="0" smtClean="0"/>
              <a:t>OAT</a:t>
            </a:r>
            <a:r>
              <a:rPr lang="el-GR" sz="2000" dirty="0" smtClean="0"/>
              <a:t> </a:t>
            </a:r>
            <a:r>
              <a:rPr lang="en-US" sz="2000" dirty="0" smtClean="0"/>
              <a:t>patients</a:t>
            </a:r>
            <a:r>
              <a:rPr lang="el-GR" sz="2000" dirty="0" smtClean="0"/>
              <a:t> </a:t>
            </a:r>
            <a:r>
              <a:rPr lang="en-US" sz="2000" dirty="0" smtClean="0"/>
              <a:t>before</a:t>
            </a:r>
            <a:r>
              <a:rPr lang="el-GR" sz="2000" dirty="0" smtClean="0"/>
              <a:t> </a:t>
            </a:r>
            <a:r>
              <a:rPr lang="en-US" sz="2000" dirty="0" smtClean="0"/>
              <a:t>and</a:t>
            </a:r>
            <a:r>
              <a:rPr lang="el-GR" sz="2000" dirty="0" smtClean="0"/>
              <a:t> </a:t>
            </a:r>
            <a:r>
              <a:rPr lang="en-US" sz="2000" dirty="0" smtClean="0"/>
              <a:t>after</a:t>
            </a:r>
            <a:r>
              <a:rPr lang="el-GR" sz="2000" dirty="0" smtClean="0"/>
              <a:t> </a:t>
            </a:r>
            <a:r>
              <a:rPr lang="en-US" sz="2000" dirty="0" smtClean="0"/>
              <a:t>treatment</a:t>
            </a:r>
            <a:r>
              <a:rPr lang="el-GR" sz="2000" dirty="0" smtClean="0"/>
              <a:t> </a:t>
            </a:r>
            <a:r>
              <a:rPr lang="en-US" sz="2000" dirty="0" smtClean="0"/>
              <a:t>with L-</a:t>
            </a:r>
            <a:r>
              <a:rPr lang="en-US" sz="2000" dirty="0" err="1" smtClean="0"/>
              <a:t>carnitine</a:t>
            </a:r>
            <a:r>
              <a:rPr lang="el-GR" sz="2000" dirty="0" smtClean="0"/>
              <a:t> </a:t>
            </a:r>
            <a:r>
              <a:rPr lang="en-US" sz="2000" dirty="0" smtClean="0"/>
              <a:t>and</a:t>
            </a:r>
            <a:r>
              <a:rPr lang="el-GR" sz="2000" dirty="0" smtClean="0"/>
              <a:t> </a:t>
            </a:r>
            <a:r>
              <a:rPr lang="en-US" sz="2000" dirty="0" err="1" smtClean="0"/>
              <a:t>tamoxifen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n-US" sz="2000" b="1" dirty="0" smtClean="0"/>
              <a:t>To compare efficacy of L-</a:t>
            </a:r>
            <a:r>
              <a:rPr lang="en-US" sz="2000" b="1" dirty="0" err="1" smtClean="0"/>
              <a:t>carnitine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tamoxifen</a:t>
            </a:r>
            <a:r>
              <a:rPr lang="en-US" sz="2000" b="1" dirty="0" smtClean="0"/>
              <a:t> on semen parameters </a:t>
            </a:r>
            <a:r>
              <a:rPr lang="en-US" sz="2000" dirty="0" smtClean="0"/>
              <a:t>in OAT patients</a:t>
            </a:r>
          </a:p>
          <a:p>
            <a:endParaRPr lang="en-US" sz="2000" dirty="0" smtClean="0"/>
          </a:p>
          <a:p>
            <a:r>
              <a:rPr lang="en-US" sz="2000" b="1" dirty="0" smtClean="0"/>
              <a:t>To compare the effects of L-</a:t>
            </a:r>
            <a:r>
              <a:rPr lang="en-US" sz="2000" b="1" dirty="0" err="1" smtClean="0"/>
              <a:t>carnitine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tamoxifen</a:t>
            </a:r>
            <a:r>
              <a:rPr lang="en-US" sz="2000" b="1" dirty="0" smtClean="0"/>
              <a:t> on sperm </a:t>
            </a:r>
            <a:r>
              <a:rPr lang="en-US" sz="2000" b="1" dirty="0" err="1" smtClean="0"/>
              <a:t>ultrastructure</a:t>
            </a:r>
            <a:r>
              <a:rPr lang="en-US" sz="2000" b="1" dirty="0" smtClean="0"/>
              <a:t> </a:t>
            </a:r>
            <a:r>
              <a:rPr lang="en-US" sz="2000" dirty="0" smtClean="0"/>
              <a:t>in OAT patients</a:t>
            </a:r>
            <a:endParaRPr lang="el-GR" sz="2000" dirty="0"/>
          </a:p>
        </p:txBody>
      </p:sp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0052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0" y="3286124"/>
            <a:ext cx="9144000" cy="42862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84376"/>
          <a:stretch>
            <a:fillRect/>
          </a:stretch>
        </p:blipFill>
        <p:spPr bwMode="auto">
          <a:xfrm>
            <a:off x="2000232" y="0"/>
            <a:ext cx="50006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071678"/>
            <a:ext cx="9144000" cy="38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b="84376"/>
          <a:stretch>
            <a:fillRect/>
          </a:stretch>
        </p:blipFill>
        <p:spPr bwMode="auto">
          <a:xfrm>
            <a:off x="1785918" y="214314"/>
            <a:ext cx="50006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286808" cy="4530725"/>
          </a:xfrm>
        </p:spPr>
        <p:txBody>
          <a:bodyPr/>
          <a:lstStyle/>
          <a:p>
            <a:r>
              <a:rPr lang="en-US" dirty="0" smtClean="0"/>
              <a:t>There were </a:t>
            </a:r>
            <a:r>
              <a:rPr lang="en-US" b="1" dirty="0" smtClean="0"/>
              <a:t>no differences </a:t>
            </a:r>
            <a:r>
              <a:rPr lang="en-US" dirty="0" smtClean="0"/>
              <a:t>in child anthropometrics at 5 years between children conceived after fertility treatment or by subfertile parents compared with that of children born to fertile parents. </a:t>
            </a:r>
          </a:p>
          <a:p>
            <a:endParaRPr lang="en-US" dirty="0" smtClean="0"/>
          </a:p>
          <a:p>
            <a:r>
              <a:rPr lang="en-US" dirty="0" smtClean="0"/>
              <a:t>However, children born after fertility treatment </a:t>
            </a:r>
            <a:r>
              <a:rPr lang="en-US" b="1" dirty="0" smtClean="0"/>
              <a:t>may show catch-up growth during childhood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84376"/>
          <a:stretch>
            <a:fillRect/>
          </a:stretch>
        </p:blipFill>
        <p:spPr bwMode="auto">
          <a:xfrm>
            <a:off x="1785918" y="285752"/>
            <a:ext cx="500066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80209"/>
          <a:stretch>
            <a:fillRect/>
          </a:stretch>
        </p:blipFill>
        <p:spPr bwMode="auto">
          <a:xfrm>
            <a:off x="1214414" y="0"/>
            <a:ext cx="7358114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85720" y="2071678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prospective study with</a:t>
            </a:r>
            <a:r>
              <a:rPr lang="el-GR" sz="2800" dirty="0" smtClean="0"/>
              <a:t> </a:t>
            </a:r>
            <a:r>
              <a:rPr lang="en-US" sz="2800" dirty="0" smtClean="0"/>
              <a:t>adjustment for maternal intelligence</a:t>
            </a:r>
            <a:r>
              <a:rPr lang="el-GR" sz="2800" dirty="0" smtClean="0"/>
              <a:t> </a:t>
            </a:r>
            <a:r>
              <a:rPr lang="en-US" sz="2800" dirty="0" smtClean="0"/>
              <a:t>and education provides elegant and</a:t>
            </a:r>
            <a:r>
              <a:rPr lang="el-GR" sz="2800" dirty="0" smtClean="0"/>
              <a:t> </a:t>
            </a:r>
            <a:r>
              <a:rPr lang="en-US" sz="2800" dirty="0" smtClean="0"/>
              <a:t>convincing evidence that 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-</a:t>
            </a:r>
            <a:r>
              <a:rPr lang="en-US" sz="2800" dirty="0" smtClean="0"/>
              <a:t>subfertility is</a:t>
            </a:r>
            <a:r>
              <a:rPr lang="el-GR" sz="2800" dirty="0" smtClean="0"/>
              <a:t> </a:t>
            </a:r>
            <a:r>
              <a:rPr lang="en-US" sz="2800" b="1" dirty="0" smtClean="0"/>
              <a:t>not associated</a:t>
            </a:r>
            <a:r>
              <a:rPr lang="en-US" sz="2800" dirty="0" smtClean="0"/>
              <a:t> with deficits in </a:t>
            </a:r>
            <a:r>
              <a:rPr lang="en-US" sz="2800" b="1" dirty="0" smtClean="0"/>
              <a:t>child</a:t>
            </a:r>
            <a:r>
              <a:rPr lang="el-GR" sz="2800" b="1" dirty="0" smtClean="0"/>
              <a:t> </a:t>
            </a:r>
            <a:r>
              <a:rPr lang="en-US" sz="2800" b="1" dirty="0" smtClean="0"/>
              <a:t>cognitive function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- </a:t>
            </a:r>
            <a:r>
              <a:rPr lang="en-US" sz="2800" dirty="0" smtClean="0"/>
              <a:t>fertility</a:t>
            </a:r>
            <a:r>
              <a:rPr lang="el-GR" sz="2800" dirty="0" smtClean="0"/>
              <a:t> </a:t>
            </a:r>
            <a:r>
              <a:rPr lang="en-US" sz="2800" dirty="0" smtClean="0"/>
              <a:t>treatments are </a:t>
            </a:r>
            <a:r>
              <a:rPr lang="en-US" sz="2800" b="1" dirty="0" smtClean="0"/>
              <a:t>not associated</a:t>
            </a:r>
            <a:r>
              <a:rPr lang="en-US" sz="2800" dirty="0" smtClean="0"/>
              <a:t> with</a:t>
            </a:r>
            <a:r>
              <a:rPr lang="el-GR" sz="2800" dirty="0" smtClean="0"/>
              <a:t> </a:t>
            </a:r>
            <a:r>
              <a:rPr lang="en-US" sz="2800" b="1" dirty="0" smtClean="0"/>
              <a:t>cognitive impairment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D:\Αγριά 2015\03 Νεότερες Δημοσιεύσεις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59" t="8829" r="8059" b="67520"/>
          <a:stretch>
            <a:fillRect/>
          </a:stretch>
        </p:blipFill>
        <p:spPr bwMode="auto">
          <a:xfrm>
            <a:off x="357157" y="0"/>
            <a:ext cx="8667755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30725"/>
          </a:xfrm>
        </p:spPr>
        <p:txBody>
          <a:bodyPr/>
          <a:lstStyle/>
          <a:p>
            <a:r>
              <a:rPr lang="en-US" b="1" cap="all" dirty="0" smtClean="0"/>
              <a:t>OBJECTIVES: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To report the findings of two studies that examined factors predicting </a:t>
            </a:r>
            <a:r>
              <a:rPr lang="en-US" b="1" dirty="0" smtClean="0"/>
              <a:t>infertility distress</a:t>
            </a:r>
            <a:r>
              <a:rPr lang="en-US" dirty="0" smtClean="0"/>
              <a:t> in male partners within couples with an infertility diagnosis and where the couple was receiving fertility treatment.</a:t>
            </a:r>
            <a:endParaRPr lang="el-GR" dirty="0"/>
          </a:p>
        </p:txBody>
      </p:sp>
      <p:pic>
        <p:nvPicPr>
          <p:cNvPr id="4" name="Picture 2" descr="D:\Αγριά 2015\03 Νεότερες Δημοσιεύσεις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59" t="21564" r="8059" b="71159"/>
          <a:stretch>
            <a:fillRect/>
          </a:stretch>
        </p:blipFill>
        <p:spPr bwMode="auto">
          <a:xfrm>
            <a:off x="357157" y="142852"/>
            <a:ext cx="866775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858280" cy="4530725"/>
          </a:xfrm>
        </p:spPr>
        <p:txBody>
          <a:bodyPr/>
          <a:lstStyle/>
          <a:p>
            <a:r>
              <a:rPr lang="en-US" sz="2400" b="1" cap="all" dirty="0" smtClean="0"/>
              <a:t>DESIGN: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	A cross-sectional design was implemented using a questionnaire battery.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n-US" sz="2400" b="1" cap="all" dirty="0" smtClean="0"/>
              <a:t>METHODS:</a:t>
            </a:r>
            <a:endParaRPr lang="el-GR" sz="2400" dirty="0" smtClean="0"/>
          </a:p>
          <a:p>
            <a:pPr>
              <a:buNone/>
            </a:pPr>
            <a:r>
              <a:rPr lang="en-US" sz="2400" dirty="0" smtClean="0"/>
              <a:t>	Infertility related distress was examined in relation to relationship dynamics, </a:t>
            </a:r>
          </a:p>
          <a:p>
            <a:pPr>
              <a:buNone/>
            </a:pPr>
            <a:r>
              <a:rPr lang="en-US" sz="2400" dirty="0" smtClean="0"/>
              <a:t>	self-esteem, </a:t>
            </a:r>
          </a:p>
          <a:p>
            <a:pPr>
              <a:buNone/>
            </a:pPr>
            <a:r>
              <a:rPr lang="en-US" sz="2400" dirty="0" smtClean="0"/>
              <a:t>	current mental health </a:t>
            </a:r>
          </a:p>
          <a:p>
            <a:pPr>
              <a:buNone/>
            </a:pPr>
            <a:r>
              <a:rPr lang="en-US" sz="2400" dirty="0" smtClean="0"/>
              <a:t>	attitudes towards </a:t>
            </a:r>
            <a:r>
              <a:rPr lang="en-US" sz="2400" dirty="0" err="1" smtClean="0"/>
              <a:t>idealised</a:t>
            </a:r>
            <a:r>
              <a:rPr lang="en-US" sz="2400" dirty="0" smtClean="0"/>
              <a:t> masculinity.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questionnaire battery was completed by 167 Irish men</a:t>
            </a:r>
            <a:endParaRPr lang="el-GR" sz="2400" dirty="0"/>
          </a:p>
        </p:txBody>
      </p:sp>
      <p:pic>
        <p:nvPicPr>
          <p:cNvPr id="4" name="Picture 2" descr="D:\Αγριά 2015\03 Νεότερες Δημοσιεύσεις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59" t="21564" r="8059" b="71159"/>
          <a:stretch>
            <a:fillRect/>
          </a:stretch>
        </p:blipFill>
        <p:spPr bwMode="auto">
          <a:xfrm>
            <a:off x="357157" y="142852"/>
            <a:ext cx="866775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30725"/>
          </a:xfrm>
        </p:spPr>
        <p:txBody>
          <a:bodyPr/>
          <a:lstStyle/>
          <a:p>
            <a:r>
              <a:rPr lang="en-US" b="1" cap="all" dirty="0" smtClean="0"/>
              <a:t>RESULTS: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	Regression analyses identified four variables that predicted variance in infertility distress in both studies: </a:t>
            </a:r>
          </a:p>
          <a:p>
            <a:pPr>
              <a:buNone/>
            </a:pPr>
            <a:r>
              <a:rPr lang="en-US" dirty="0" smtClean="0"/>
              <a:t>	'Attitude towards </a:t>
            </a:r>
            <a:r>
              <a:rPr lang="en-US" dirty="0" err="1" smtClean="0"/>
              <a:t>idealised</a:t>
            </a:r>
            <a:r>
              <a:rPr lang="en-US" dirty="0" smtClean="0"/>
              <a:t> masculinity', </a:t>
            </a:r>
          </a:p>
          <a:p>
            <a:pPr>
              <a:buNone/>
            </a:pPr>
            <a:r>
              <a:rPr lang="en-US" dirty="0" smtClean="0"/>
              <a:t>	'Mental health', </a:t>
            </a:r>
          </a:p>
          <a:p>
            <a:pPr>
              <a:buNone/>
            </a:pPr>
            <a:r>
              <a:rPr lang="en-US" dirty="0" smtClean="0"/>
              <a:t>	'Relationship satisfaction‘ </a:t>
            </a:r>
          </a:p>
          <a:p>
            <a:pPr>
              <a:buNone/>
            </a:pPr>
            <a:r>
              <a:rPr lang="en-US" dirty="0" smtClean="0"/>
              <a:t>	'Self-esteem‘.</a:t>
            </a:r>
            <a:endParaRPr lang="el-GR" dirty="0"/>
          </a:p>
        </p:txBody>
      </p:sp>
      <p:pic>
        <p:nvPicPr>
          <p:cNvPr id="4" name="Picture 2" descr="D:\Αγριά 2015\03 Νεότερες Δημοσιεύσεις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59" t="21564" r="8059" b="71159"/>
          <a:stretch>
            <a:fillRect/>
          </a:stretch>
        </p:blipFill>
        <p:spPr bwMode="auto">
          <a:xfrm>
            <a:off x="357157" y="142852"/>
            <a:ext cx="866775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2071678"/>
            <a:ext cx="8643998" cy="4059247"/>
          </a:xfrm>
        </p:spPr>
        <p:txBody>
          <a:bodyPr/>
          <a:lstStyle/>
          <a:p>
            <a:r>
              <a:rPr lang="en-US" b="1" cap="all" dirty="0" smtClean="0"/>
              <a:t>CONCLUSION: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	Recommendations for fertility clinics and mental health professionals should be made in relation to managing infertility distress and </a:t>
            </a:r>
            <a:r>
              <a:rPr lang="en-US" b="1" dirty="0" smtClean="0"/>
              <a:t>supporting couples during fertility treatment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Picture 2" descr="D:\Αγριά 2015\03 Νεότερες Δημοσιεύσεις\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859" t="21564" r="8059" b="71159"/>
          <a:stretch>
            <a:fillRect/>
          </a:stretch>
        </p:blipFill>
        <p:spPr bwMode="auto">
          <a:xfrm>
            <a:off x="357157" y="142852"/>
            <a:ext cx="866775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7721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8769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8483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2076471"/>
            <a:ext cx="57816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Επιφάνεια εργασίας\Αγριά 2015\03 Νεότερες Δημοσιεύσεις\dfg.jpg"/>
          <p:cNvPicPr>
            <a:picLocks noChangeAspect="1" noChangeArrowheads="1"/>
          </p:cNvPicPr>
          <p:nvPr/>
        </p:nvPicPr>
        <p:blipFill>
          <a:blip r:embed="rId2"/>
          <a:srcRect l="16953" t="8074" r="11657" b="75738"/>
          <a:stretch>
            <a:fillRect/>
          </a:stretch>
        </p:blipFill>
        <p:spPr bwMode="auto">
          <a:xfrm>
            <a:off x="1000100" y="71414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2100284"/>
            <a:ext cx="5810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dro Uoi">
  <a:themeElements>
    <a:clrScheme name="Στρώσεις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Στρώσεις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Στρώσεις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ρώσεις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ρώσεις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Andro Uoi</Template>
  <TotalTime>4428</TotalTime>
  <Words>660</Words>
  <Application>Microsoft Office PowerPoint</Application>
  <PresentationFormat>Προβολή στην οθόνη (4:3)</PresentationFormat>
  <Paragraphs>180</Paragraphs>
  <Slides>49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6" baseType="lpstr">
      <vt:lpstr>Arial</vt:lpstr>
      <vt:lpstr>Calibri</vt:lpstr>
      <vt:lpstr>Corbel</vt:lpstr>
      <vt:lpstr>Times New Roman</vt:lpstr>
      <vt:lpstr>Wingdings</vt:lpstr>
      <vt:lpstr>MS PGothic</vt:lpstr>
      <vt:lpstr>Andro Uoi</vt:lpstr>
      <vt:lpstr>Οι σημαντικότερες δημοσιεύσεις πάνω στην αντιμετώπιση της ολιγοασθενοσπερμίας τον τελευταίο χρόνο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Περιορισμοί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Patients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- SOTIRIS -</dc:creator>
  <cp:lastModifiedBy>user</cp:lastModifiedBy>
  <cp:revision>227</cp:revision>
  <dcterms:created xsi:type="dcterms:W3CDTF">2011-03-09T13:13:58Z</dcterms:created>
  <dcterms:modified xsi:type="dcterms:W3CDTF">2015-06-13T22:54:45Z</dcterms:modified>
</cp:coreProperties>
</file>